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Barlow Semi Condensed Light"/>
      <p:regular r:id="rId83"/>
      <p:bold r:id="rId84"/>
      <p:italic r:id="rId85"/>
      <p:boldItalic r:id="rId86"/>
    </p:embeddedFont>
    <p:embeddedFont>
      <p:font typeface="Montserrat"/>
      <p:regular r:id="rId87"/>
      <p:bold r:id="rId88"/>
      <p:italic r:id="rId89"/>
      <p:boldItalic r:id="rId90"/>
    </p:embeddedFont>
    <p:embeddedFont>
      <p:font typeface="Montserrat Medium"/>
      <p:regular r:id="rId91"/>
      <p:bold r:id="rId92"/>
      <p:italic r:id="rId93"/>
      <p:boldItalic r:id="rId94"/>
    </p:embeddedFont>
    <p:embeddedFont>
      <p:font typeface="Gill Sans"/>
      <p:regular r:id="rId95"/>
      <p:bold r:id="rId96"/>
    </p:embeddedFont>
    <p:embeddedFont>
      <p:font typeface="Century Gothic"/>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CenturyGothic-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GillSans-regular.fntdata"/><Relationship Id="rId94" Type="http://schemas.openxmlformats.org/officeDocument/2006/relationships/font" Target="fonts/MontserratMedium-boldItalic.fntdata"/><Relationship Id="rId97" Type="http://schemas.openxmlformats.org/officeDocument/2006/relationships/font" Target="fonts/CenturyGothic-regular.fntdata"/><Relationship Id="rId96" Type="http://schemas.openxmlformats.org/officeDocument/2006/relationships/font" Target="fonts/GillSans-bold.fntdata"/><Relationship Id="rId11" Type="http://schemas.openxmlformats.org/officeDocument/2006/relationships/slide" Target="slides/slide6.xml"/><Relationship Id="rId99" Type="http://schemas.openxmlformats.org/officeDocument/2006/relationships/font" Target="fonts/CenturyGothic-italic.fntdata"/><Relationship Id="rId10" Type="http://schemas.openxmlformats.org/officeDocument/2006/relationships/slide" Target="slides/slide5.xml"/><Relationship Id="rId98" Type="http://schemas.openxmlformats.org/officeDocument/2006/relationships/font" Target="fonts/CenturyGothic-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MontserratMedium-regular.fntdata"/><Relationship Id="rId90" Type="http://schemas.openxmlformats.org/officeDocument/2006/relationships/font" Target="fonts/Montserrat-boldItalic.fntdata"/><Relationship Id="rId93" Type="http://schemas.openxmlformats.org/officeDocument/2006/relationships/font" Target="fonts/MontserratMedium-italic.fntdata"/><Relationship Id="rId92" Type="http://schemas.openxmlformats.org/officeDocument/2006/relationships/font" Target="fonts/MontserratMedium-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BarlowSemiCondensedLight-bold.fntdata"/><Relationship Id="rId83" Type="http://schemas.openxmlformats.org/officeDocument/2006/relationships/font" Target="fonts/BarlowSemiCondensedLight-regular.fntdata"/><Relationship Id="rId86" Type="http://schemas.openxmlformats.org/officeDocument/2006/relationships/font" Target="fonts/BarlowSemiCondensedLight-boldItalic.fntdata"/><Relationship Id="rId85" Type="http://schemas.openxmlformats.org/officeDocument/2006/relationships/font" Target="fonts/BarlowSemiCondensedLight-italic.fntdata"/><Relationship Id="rId88" Type="http://schemas.openxmlformats.org/officeDocument/2006/relationships/font" Target="fonts/Montserrat-bold.fntdata"/><Relationship Id="rId87" Type="http://schemas.openxmlformats.org/officeDocument/2006/relationships/font" Target="fonts/Montserrat-regular.fntdata"/><Relationship Id="rId89" Type="http://schemas.openxmlformats.org/officeDocument/2006/relationships/font" Target="fonts/Montserrat-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3qD-GR87usw"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d939cbdc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d939cbdc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d939cbdc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d939cbdc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d939cbdc6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d939cbdc6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d939cbdc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d939cbdc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455b2223fe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455b2223fe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d939cbdc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d939cbdc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d939cbdc6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d939cbdc6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455b2223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455b2223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d939cbdc6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d939cbdc6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455b2223fe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455b2223fe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45585d90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45585d90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55b2223fe_1_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Un exemple typique de problème de régression consiste en la prédiction des ventes d’un produit dans différents pays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Dans cette application, les caractéristiques des pays peuvent inclure par exemple différents facteurs économiques et sociaux ainsi qu’une représentation du contexte politique</a:t>
            </a:r>
            <a:endParaRPr/>
          </a:p>
        </p:txBody>
      </p:sp>
      <p:sp>
        <p:nvSpPr>
          <p:cNvPr id="214" name="Google Shape;214;g1455b2223fe_1_4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455b2223fe_1_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Dans certaines applications, on s’intéresse à effectuer des prédictions au fil du temps, i.e. des prédictions de série temporelles</a:t>
            </a:r>
            <a:endParaRPr/>
          </a:p>
          <a:p>
            <a:pPr indent="-298450" lvl="0" marL="457200" rtl="0" algn="l">
              <a:lnSpc>
                <a:spcPct val="100000"/>
              </a:lnSpc>
              <a:spcBef>
                <a:spcPts val="0"/>
              </a:spcBef>
              <a:spcAft>
                <a:spcPts val="0"/>
              </a:spcAft>
              <a:buSzPts val="1100"/>
              <a:buChar char="-"/>
            </a:pPr>
            <a:r>
              <a:rPr lang="en"/>
              <a:t>La prédiction des dépenses de consommateurs dans un secteur comme la restauration, par exemple, peut être formulée comme un problème de régression avec une composante temporelle</a:t>
            </a:r>
            <a:endParaRPr/>
          </a:p>
        </p:txBody>
      </p:sp>
      <p:sp>
        <p:nvSpPr>
          <p:cNvPr id="222" name="Google Shape;222;g1455b2223fe_1_4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455b2223fe_1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Une autre application typique de la régression par apprentissage supervisé est dans la prédiction des primes d’assurances habitations qui devraient être attribuées à un domicile étant donné différentes caractéristiques comme sa valeur foncière, son emplacement, et son historique de sinistres</a:t>
            </a:r>
            <a:endParaRPr/>
          </a:p>
        </p:txBody>
      </p:sp>
      <p:sp>
        <p:nvSpPr>
          <p:cNvPr id="232" name="Google Shape;232;g1455b2223fe_1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55b2223fe_1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Sans surprise, les prédictions boursières, soit la prédiction de la valeur des actions d’une compagnie en fonction des différentes caractéristiques de la situation en cours constitue également une application de la régression par apprentissage supervisé de fort intérêt </a:t>
            </a:r>
            <a:r>
              <a:rPr lang="en">
                <a:solidFill>
                  <a:schemeClr val="dk1"/>
                </a:solidFill>
              </a:rPr>
              <a:t>dans le domaine des finances</a:t>
            </a:r>
            <a:endParaRPr/>
          </a:p>
        </p:txBody>
      </p:sp>
      <p:sp>
        <p:nvSpPr>
          <p:cNvPr id="240" name="Google Shape;240;g1455b2223fe_1_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455b2223fe_1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Dans le domaine médical, l’apprentissage supervisé peut être utilisé pour prédire la probabilité qu’un patient soit atteint par une maladie ou un virus</a:t>
            </a:r>
            <a:endParaRPr/>
          </a:p>
          <a:p>
            <a:pPr indent="-298450" lvl="0" marL="457200" rtl="0" algn="l">
              <a:lnSpc>
                <a:spcPct val="100000"/>
              </a:lnSpc>
              <a:spcBef>
                <a:spcPts val="0"/>
              </a:spcBef>
              <a:spcAft>
                <a:spcPts val="0"/>
              </a:spcAft>
              <a:buSzPts val="1100"/>
              <a:buChar char="-"/>
            </a:pPr>
            <a:r>
              <a:rPr lang="en"/>
              <a:t>Dans cet exemple, chaque entrée peut correspondre à un patient, lequel peut être caractérisé par des images, comme des radiographies, des résultats de tests effectués en laboratoires, une représentation de son dossier médical ainsi que des informations caractérisant son style de vie</a:t>
            </a:r>
            <a:endParaRPr/>
          </a:p>
          <a:p>
            <a:pPr indent="-298450" lvl="0" marL="457200" rtl="0" algn="l">
              <a:lnSpc>
                <a:spcPct val="100000"/>
              </a:lnSpc>
              <a:spcBef>
                <a:spcPts val="0"/>
              </a:spcBef>
              <a:spcAft>
                <a:spcPts val="0"/>
              </a:spcAft>
              <a:buSzPts val="1100"/>
              <a:buChar char="-"/>
            </a:pPr>
            <a:r>
              <a:rPr lang="en"/>
              <a:t>Ce type d’application peut comporter une grande variété de défis, provenant notamment de l’hétérogénéité des entrées fournies au système</a:t>
            </a:r>
            <a:endParaRPr/>
          </a:p>
        </p:txBody>
      </p:sp>
      <p:sp>
        <p:nvSpPr>
          <p:cNvPr id="248" name="Google Shape;248;g1455b2223fe_1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455b2223fe_1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Similairement, les prédictions météorologiques, comme la prédiction de la quantité de précipitations par exemple, sont de bonnes applications candidates pour la régression par apprentissage supervisé puisque ces tâches impliquent également des données hétérogènes aux relations complexes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Vidéo:  </a:t>
            </a:r>
            <a:r>
              <a:rPr lang="en" sz="1100"/>
              <a:t>https://commons.wikimedia.org/w/index.php?curid=50555801</a:t>
            </a:r>
            <a:endParaRPr/>
          </a:p>
          <a:p>
            <a:pPr indent="0" lvl="0" marL="0" rtl="0" algn="l">
              <a:lnSpc>
                <a:spcPct val="100000"/>
              </a:lnSpc>
              <a:spcBef>
                <a:spcPts val="0"/>
              </a:spcBef>
              <a:spcAft>
                <a:spcPts val="0"/>
              </a:spcAft>
              <a:buSzPts val="1100"/>
              <a:buNone/>
            </a:pPr>
            <a:r>
              <a:rPr lang="en" sz="1100"/>
              <a:t>By Greenmind1980 - Own work, CC BY-SA 4.0, </a:t>
            </a:r>
            <a:endParaRPr/>
          </a:p>
        </p:txBody>
      </p:sp>
      <p:sp>
        <p:nvSpPr>
          <p:cNvPr id="256" name="Google Shape;256;g1455b2223fe_1_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455b2223fe_1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Les relations complexes entre l’offre et la demande sur les marchés peuvent aussi être capturées avec des méthodes d’apprentissage supervisé, notamment via la prédiction de l’évolution des inventaires de produits ainsi que l’évolution de la demande chez les consommateurs, et ce en prenant en considération une variété de facteurs sociétaux et commerciaux</a:t>
            </a:r>
            <a:endParaRPr/>
          </a:p>
        </p:txBody>
      </p:sp>
      <p:sp>
        <p:nvSpPr>
          <p:cNvPr id="264" name="Google Shape;264;g1455b2223fe_1_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455b2223fe_1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Finalement, l’apprentissage supervisé peut être envisagé pour effectuer des projections du nombre de votes attribués aux différents partis politiques lors d’élections</a:t>
            </a:r>
            <a:endParaRPr/>
          </a:p>
          <a:p>
            <a:pPr indent="-298450" lvl="0" marL="457200" rtl="0" algn="l">
              <a:lnSpc>
                <a:spcPct val="100000"/>
              </a:lnSpc>
              <a:spcBef>
                <a:spcPts val="0"/>
              </a:spcBef>
              <a:spcAft>
                <a:spcPts val="0"/>
              </a:spcAft>
              <a:buSzPts val="1100"/>
              <a:buChar char="-"/>
            </a:pPr>
            <a:r>
              <a:rPr lang="en"/>
              <a:t>Avec suffisamment de données historiques, ces prédictions peuvent tenir compte d’une variété de caractéristiques comme les facteurs micro et macro-économiques, la situation politique et même les tendances sur les réseaux sociaux</a:t>
            </a:r>
            <a:endParaRPr/>
          </a:p>
        </p:txBody>
      </p:sp>
      <p:sp>
        <p:nvSpPr>
          <p:cNvPr id="272" name="Google Shape;272;g1455b2223fe_1_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455b2223fe_1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455b2223fe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455b2223fe_1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Un des problèmes de classification les plus connus consiste en la reconnaissance d’objet, i.e. la prédiction du sujet principal d’une image fournie en entrée</a:t>
            </a:r>
            <a:endParaRPr/>
          </a:p>
          <a:p>
            <a:pPr indent="-298450" lvl="0" marL="457200" rtl="0" algn="l">
              <a:lnSpc>
                <a:spcPct val="100000"/>
              </a:lnSpc>
              <a:spcBef>
                <a:spcPts val="0"/>
              </a:spcBef>
              <a:spcAft>
                <a:spcPts val="0"/>
              </a:spcAft>
              <a:buSzPts val="1100"/>
              <a:buChar char="-"/>
            </a:pPr>
            <a:r>
              <a:rPr lang="en"/>
              <a:t>Dans cette application, les classes correspondent aux différents types d’objets possibles et les caractéristiques des images peuvent correspondre directement aux valeurs de pixels dans les images</a:t>
            </a:r>
            <a:endParaRPr/>
          </a:p>
        </p:txBody>
      </p:sp>
      <p:sp>
        <p:nvSpPr>
          <p:cNvPr id="285" name="Google Shape;285;g1455b2223fe_1_6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616a3ca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616a3ca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455b2223fe_1_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Similairement, la reconnaissance de caractères manuscrits constitue un problème de classification dans lequel une entrée correspond à une image contenant un caractère dessiné à la main et la classe correspond à la valeur du caractère, par exemple un chiffre entre 0 et 9</a:t>
            </a:r>
            <a:endParaRPr/>
          </a:p>
        </p:txBody>
      </p:sp>
      <p:sp>
        <p:nvSpPr>
          <p:cNvPr id="293" name="Google Shape;293;g1455b2223fe_1_6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455b2223fe_1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Une application bien connue de classification impliquant du traitement du langage naturel est celle du filtrage des courriels SPAMs</a:t>
            </a:r>
            <a:endParaRPr/>
          </a:p>
          <a:p>
            <a:pPr indent="-298450" lvl="0" marL="457200" rtl="0" algn="l">
              <a:lnSpc>
                <a:spcPct val="100000"/>
              </a:lnSpc>
              <a:spcBef>
                <a:spcPts val="0"/>
              </a:spcBef>
              <a:spcAft>
                <a:spcPts val="0"/>
              </a:spcAft>
              <a:buSzPts val="1100"/>
              <a:buChar char="-"/>
            </a:pPr>
            <a:r>
              <a:rPr lang="en"/>
              <a:t>Dans cette application, les caractéristique d’une entrée, soit un courriel donné, peuvent correspondre au contenu du courriel en question ainsi que différentes informations comme l’adresse de l’expéditeur, le titre du message et l’heure de sa réception</a:t>
            </a:r>
            <a:endParaRPr/>
          </a:p>
          <a:p>
            <a:pPr indent="-298450" lvl="0" marL="457200" rtl="0" algn="l">
              <a:lnSpc>
                <a:spcPct val="100000"/>
              </a:lnSpc>
              <a:spcBef>
                <a:spcPts val="0"/>
              </a:spcBef>
              <a:spcAft>
                <a:spcPts val="0"/>
              </a:spcAft>
              <a:buSzPts val="1100"/>
              <a:buChar char="-"/>
            </a:pPr>
            <a:r>
              <a:rPr lang="en"/>
              <a:t>Les classes dans ce problème de classification binaire quant à elles correspondent à indiquer si le courriel est un spam ou non</a:t>
            </a:r>
            <a:endParaRPr/>
          </a:p>
        </p:txBody>
      </p:sp>
      <p:sp>
        <p:nvSpPr>
          <p:cNvPr id="301" name="Google Shape;301;g1455b2223fe_1_6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455b2223fe_1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La classification peut aussi être utilisée pour aider au diagnostique médicale</a:t>
            </a:r>
            <a:endParaRPr/>
          </a:p>
          <a:p>
            <a:pPr indent="-298450" lvl="0" marL="457200" rtl="0" algn="l">
              <a:lnSpc>
                <a:spcPct val="100000"/>
              </a:lnSpc>
              <a:spcBef>
                <a:spcPts val="0"/>
              </a:spcBef>
              <a:spcAft>
                <a:spcPts val="0"/>
              </a:spcAft>
              <a:buSzPts val="1100"/>
              <a:buChar char="-"/>
            </a:pPr>
            <a:r>
              <a:rPr lang="en"/>
              <a:t>Dans cette application, une entrée correspond à un patient et ses caractéristiques peuvent correspondre, par exemple, aux résultats de différents tests effectués en laboratoire sur ce patient, son dossier médical et des informations relatives à son style de vie</a:t>
            </a:r>
            <a:endParaRPr/>
          </a:p>
          <a:p>
            <a:pPr indent="-298450" lvl="0" marL="457200" rtl="0" algn="l">
              <a:lnSpc>
                <a:spcPct val="100000"/>
              </a:lnSpc>
              <a:spcBef>
                <a:spcPts val="0"/>
              </a:spcBef>
              <a:spcAft>
                <a:spcPts val="0"/>
              </a:spcAft>
              <a:buSzPts val="1100"/>
              <a:buChar char="-"/>
            </a:pPr>
            <a:r>
              <a:rPr lang="en"/>
              <a:t>Les classes pourraient correspondre, par exemple, à si oui ou non le patient est à risque d’être atteint du diabète</a:t>
            </a:r>
            <a:endParaRPr/>
          </a:p>
        </p:txBody>
      </p:sp>
      <p:sp>
        <p:nvSpPr>
          <p:cNvPr id="309" name="Google Shape;309;g1455b2223fe_1_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455b2223fe_1_6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Plusieurs systèmes aujourd’hui utilisent des systèmes de classification utilisant des images de visage comme entrée et utilisent la reconnaissance faciale pour prédire le nom de l’individu sur la photo, son sexe, sa classe d’âge, ou son état de santé par exemple</a:t>
            </a:r>
            <a:endParaRPr/>
          </a:p>
        </p:txBody>
      </p:sp>
      <p:sp>
        <p:nvSpPr>
          <p:cNvPr id="317" name="Google Shape;317;g1455b2223fe_1_6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455b2223fe_1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En plus d’être identifiables à partir d’images, les gens peuvent aussi être identifiés par la parole</a:t>
            </a:r>
            <a:endParaRPr/>
          </a:p>
          <a:p>
            <a:pPr indent="-298450" lvl="0" marL="457200" rtl="0" algn="l">
              <a:lnSpc>
                <a:spcPct val="100000"/>
              </a:lnSpc>
              <a:spcBef>
                <a:spcPts val="0"/>
              </a:spcBef>
              <a:spcAft>
                <a:spcPts val="0"/>
              </a:spcAft>
              <a:buSzPts val="1100"/>
              <a:buChar char="-"/>
            </a:pPr>
            <a:r>
              <a:rPr lang="en"/>
              <a:t>Autrement dit, un système de classification peut prendre en entrée une capture sonore et en identifier le locuteur, par exemple à partir de caractéristiques temporelles extraites de la séquence sonore et de caractéristiques représentation les mots et les structures de phrases utilisées</a:t>
            </a:r>
            <a:endParaRPr/>
          </a:p>
        </p:txBody>
      </p:sp>
      <p:sp>
        <p:nvSpPr>
          <p:cNvPr id="325" name="Google Shape;325;g1455b2223fe_1_6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455b2223fe_1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Vidéo: </a:t>
            </a:r>
            <a:r>
              <a:rPr b="0" i="0" lang="en" sz="1100" u="sng" cap="none" strike="noStrike">
                <a:solidFill>
                  <a:srgbClr val="7F7F7F"/>
                </a:solidFill>
                <a:latin typeface="Arial"/>
                <a:ea typeface="Arial"/>
                <a:cs typeface="Arial"/>
                <a:sym typeface="Arial"/>
                <a:hlinkClick r:id="rId2">
                  <a:extLst>
                    <a:ext uri="{A12FA001-AC4F-418D-AE19-62706E023703}">
                      <ahyp:hlinkClr val="tx"/>
                    </a:ext>
                  </a:extLst>
                </a:hlinkClick>
              </a:rPr>
              <a:t>Bonnet-inception: Prediction of Cityscapes Test Sequences 00, 01, and 02. 768x384px – YouTube</a:t>
            </a:r>
            <a:endParaRPr b="0" i="0" sz="1100" u="sng"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rgbClr val="7F7F7F"/>
                </a:solidFill>
                <a:latin typeface="Arial"/>
                <a:ea typeface="Arial"/>
                <a:cs typeface="Arial"/>
                <a:sym typeface="Arial"/>
              </a:rPr>
              <a:t>Elle peut être visionnée pendant quelques secondes à partir de n'importe quel endroit dans celle-ci.</a:t>
            </a:r>
            <a:endParaRPr b="0" i="0" sz="1100" u="sng"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
        <p:nvSpPr>
          <p:cNvPr id="337" name="Google Shape;337;g1455b2223fe_1_7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455b2223fe_1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455b2223fe_1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d939cbdc6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d939cbdc6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d939cbdc6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d939cbdc6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d939cbdc6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d939cbdc6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455b2223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455b2223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455b2223f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455b2223f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d939cbdc6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d939cbdc6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d939cbdc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d939cbdc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455b2223f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455b2223f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d939cbdc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d939cbdc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455b2223f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455b2223f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d939cbdc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d939cbdc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71bcce44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71bcce44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455b2223fe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455b2223fe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455b2223fe_1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1455b2223fe_1_8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616a3ca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616a3ca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455b2223fe_1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L'objectif de la régression logistique est d'exprimer la probabilité d'observer la classe 1 sachant étant donné une entrée x comme la composition de la fonction sigmoïde d'une fonction affine.</a:t>
            </a:r>
            <a:endParaRPr/>
          </a:p>
          <a:p>
            <a:pPr indent="0" lvl="0" marL="0" rtl="0" algn="l">
              <a:spcBef>
                <a:spcPts val="0"/>
              </a:spcBef>
              <a:spcAft>
                <a:spcPts val="0"/>
              </a:spcAft>
              <a:buNone/>
            </a:pPr>
            <a:r>
              <a:rPr lang="en"/>
              <a:t>Envoie donc à prendre w et w_0 à partir d'un jeu de données xT,RT avec XT correspondant à l' entrée et RT la classe associé à ce 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P(C_1|\mathbf{x})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$$y=\hat{P}(C_1|\mathbf{x}) = \frac{1}{1+\exp[-(\mathbf{w}^\top\mathbf{x}+w_0)]}$$</a:t>
            </a:r>
            <a:endParaRPr/>
          </a:p>
          <a:p>
            <a:pPr indent="0" lvl="0" marL="0" rtl="0" algn="l">
              <a:spcBef>
                <a:spcPts val="0"/>
              </a:spcBef>
              <a:spcAft>
                <a:spcPts val="0"/>
              </a:spcAft>
              <a:buNone/>
            </a:pPr>
            <a:r>
              <a:t/>
            </a:r>
            <a:endParaRPr/>
          </a:p>
          <a:p>
            <a:pPr indent="-266700" lvl="1" marL="266700" rtl="0" algn="l">
              <a:lnSpc>
                <a:spcPct val="90000"/>
              </a:lnSpc>
              <a:spcBef>
                <a:spcPts val="600"/>
              </a:spcBef>
              <a:spcAft>
                <a:spcPts val="0"/>
              </a:spcAft>
              <a:buClr>
                <a:srgbClr val="45B878"/>
              </a:buClr>
              <a:buSzPts val="2400"/>
              <a:buFont typeface="Noto Sans Symbols"/>
              <a:buChar char="▪"/>
            </a:pPr>
            <a:r>
              <a:rPr lang="en" sz="2400">
                <a:solidFill>
                  <a:srgbClr val="484B4E"/>
                </a:solidFill>
                <a:latin typeface="Century Gothic"/>
                <a:ea typeface="Century Gothic"/>
                <a:cs typeface="Century Gothic"/>
                <a:sym typeface="Century Gothic"/>
              </a:rPr>
              <a:t>\mathcal{X}=\{\mathbf{x}^t,r^t\}</a:t>
            </a:r>
            <a:endParaRPr sz="2400">
              <a:solidFill>
                <a:srgbClr val="484B4E"/>
              </a:solidFill>
              <a:latin typeface="Century Gothic"/>
              <a:ea typeface="Century Gothic"/>
              <a:cs typeface="Century Gothic"/>
              <a:sym typeface="Century Gothic"/>
            </a:endParaRPr>
          </a:p>
          <a:p>
            <a:pPr indent="-266700" lvl="1" marL="266700" rtl="0" algn="l">
              <a:lnSpc>
                <a:spcPct val="90000"/>
              </a:lnSpc>
              <a:spcBef>
                <a:spcPts val="600"/>
              </a:spcBef>
              <a:spcAft>
                <a:spcPts val="0"/>
              </a:spcAft>
              <a:buClr>
                <a:srgbClr val="484B4E"/>
              </a:buClr>
              <a:buSzPts val="2400"/>
              <a:buFont typeface="Century Gothic"/>
              <a:buChar char="▪"/>
            </a:pPr>
            <a:r>
              <a:rPr lang="en" sz="2400">
                <a:solidFill>
                  <a:srgbClr val="484B4E"/>
                </a:solidFill>
                <a:latin typeface="Century Gothic"/>
                <a:ea typeface="Century Gothic"/>
                <a:cs typeface="Century Gothic"/>
                <a:sym typeface="Century Gothic"/>
              </a:rPr>
              <a:t>r^t\in\{0,\,1\}</a:t>
            </a:r>
            <a:endParaRPr sz="2400">
              <a:solidFill>
                <a:srgbClr val="484B4E"/>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35" name="Google Shape;435;g1455b2223fe_1_8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55b2223fe_1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Puisque la variable de sortie est biaire, </a:t>
            </a:r>
            <a:endParaRPr/>
          </a:p>
          <a:p>
            <a:pPr indent="0" lvl="0" marL="0" rtl="0" algn="l">
              <a:spcBef>
                <a:spcPts val="0"/>
              </a:spcBef>
              <a:spcAft>
                <a:spcPts val="0"/>
              </a:spcAft>
              <a:buNone/>
            </a:pPr>
            <a:r>
              <a:rPr lang="en"/>
              <a:t>Étant donné une entrée XT la sortie RT suis une distribution de Bernoulli selon la probabilité YT Qui correspond à la probabilité de la classe 1 sachant x. </a:t>
            </a:r>
            <a:endParaRPr/>
          </a:p>
          <a:p>
            <a:pPr indent="0" lvl="0" marL="0" rtl="0" algn="l">
              <a:spcBef>
                <a:spcPts val="0"/>
              </a:spcBef>
              <a:spcAft>
                <a:spcPts val="0"/>
              </a:spcAft>
              <a:buNone/>
            </a:pPr>
            <a:r>
              <a:rPr lang="en"/>
              <a:t>On peut donc calculer la vraisemblance de l'échantillonnage XRT en fonction de l'estimation de cette probabilité conditionnelle faite grâce a w et w_0.</a:t>
            </a:r>
            <a:endParaRPr/>
          </a:p>
          <a:p>
            <a:pPr indent="0" lvl="0" marL="0" rtl="0" algn="l">
              <a:spcBef>
                <a:spcPts val="0"/>
              </a:spcBef>
              <a:spcAft>
                <a:spcPts val="0"/>
              </a:spcAft>
              <a:buNone/>
            </a:pPr>
            <a:r>
              <a:rPr lang="en"/>
              <a:t>On en déduit un critère d'erreur pour maximiser la log-vraisemblance.</a:t>
            </a:r>
            <a:endParaRPr/>
          </a:p>
          <a:p>
            <a:pPr indent="0" lvl="0" marL="0" rtl="0" algn="l">
              <a:spcBef>
                <a:spcPts val="0"/>
              </a:spcBef>
              <a:spcAft>
                <a:spcPts val="0"/>
              </a:spcAft>
              <a:buNone/>
            </a:pPr>
            <a:r>
              <a:rPr lang="en"/>
              <a:t>Se critère d'erreur Correspond à moins la somme des RT log YT plus 1-RT log 1-YT</a:t>
            </a:r>
            <a:endParaRPr/>
          </a:p>
          <a:p>
            <a:pPr indent="0" lvl="0" marL="0" rtl="0" algn="l">
              <a:spcBef>
                <a:spcPts val="0"/>
              </a:spcBef>
              <a:spcAft>
                <a:spcPts val="0"/>
              </a:spcAft>
              <a:buNone/>
            </a:pPr>
            <a:r>
              <a:rPr lang="en"/>
              <a:t>On appelle aussi secrétaire d'erreur l'entropie croisés.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lnSpc>
                <a:spcPct val="90000"/>
              </a:lnSpc>
              <a:spcBef>
                <a:spcPts val="600"/>
              </a:spcBef>
              <a:spcAft>
                <a:spcPts val="0"/>
              </a:spcAft>
              <a:buNone/>
            </a:pPr>
            <a:r>
              <a:rPr lang="en"/>
              <a:t>$y^t=P(C_1|\mathbf{x}^t)$</a:t>
            </a:r>
            <a:endParaRPr/>
          </a:p>
          <a:p>
            <a:pPr indent="0" lvl="0" marL="0" rtl="0" algn="l">
              <a:lnSpc>
                <a:spcPct val="90000"/>
              </a:lnSpc>
              <a:spcBef>
                <a:spcPts val="600"/>
              </a:spcBef>
              <a:spcAft>
                <a:spcPts val="0"/>
              </a:spcAft>
              <a:buNone/>
            </a:pPr>
            <a:r>
              <a:rPr lang="en">
                <a:solidFill>
                  <a:srgbClr val="484B4E"/>
                </a:solidFill>
                <a:latin typeface="Century Gothic"/>
                <a:ea typeface="Century Gothic"/>
                <a:cs typeface="Century Gothic"/>
                <a:sym typeface="Century Gothic"/>
              </a:rPr>
              <a:t>$$l(\mathbf{w},w_0|\mathcal{X})=\prod_t (y^t)^{(r^t)} (1-y^t)^{(1-r^t)}$$</a:t>
            </a:r>
            <a:br>
              <a:rPr lang="en">
                <a:solidFill>
                  <a:srgbClr val="484B4E"/>
                </a:solidFill>
                <a:latin typeface="Century Gothic"/>
                <a:ea typeface="Century Gothic"/>
                <a:cs typeface="Century Gothic"/>
                <a:sym typeface="Century Gothic"/>
              </a:rPr>
            </a:br>
            <a:r>
              <a:rPr lang="en" sz="2400">
                <a:solidFill>
                  <a:srgbClr val="484B4E"/>
                </a:solidFill>
                <a:latin typeface="Century Gothic"/>
                <a:ea typeface="Century Gothic"/>
                <a:cs typeface="Century Gothic"/>
                <a:sym typeface="Century Gothic"/>
              </a:rPr>
              <a:t>$$E_{\mathit{entr}}(\mathbf{w},w_0|\mathcal{X}) = - \log l(\mathbf{w},w_0|\mathcal{X}) = - \sum_t r^t \log y^t + (1 - r^t) \log (1-y^t)$$</a:t>
            </a:r>
            <a:endParaRPr sz="2400">
              <a:solidFill>
                <a:srgbClr val="484B4E"/>
              </a:solidFill>
              <a:latin typeface="Century Gothic"/>
              <a:ea typeface="Century Gothic"/>
              <a:cs typeface="Century Gothic"/>
              <a:sym typeface="Century Gothic"/>
            </a:endParaRPr>
          </a:p>
          <a:p>
            <a:pPr indent="0" lvl="0" marL="0" rtl="0" algn="l">
              <a:lnSpc>
                <a:spcPct val="90000"/>
              </a:lnSpc>
              <a:spcBef>
                <a:spcPts val="600"/>
              </a:spcBef>
              <a:spcAft>
                <a:spcPts val="0"/>
              </a:spcAft>
              <a:buNone/>
            </a:pPr>
            <a:r>
              <a:t/>
            </a:r>
            <a:endParaRPr>
              <a:solidFill>
                <a:srgbClr val="484B4E"/>
              </a:solidFill>
              <a:latin typeface="Century Gothic"/>
              <a:ea typeface="Century Gothic"/>
              <a:cs typeface="Century Gothic"/>
              <a:sym typeface="Century Gothic"/>
            </a:endParaRPr>
          </a:p>
          <a:p>
            <a:pPr indent="0" lvl="0" marL="0" rtl="0" algn="l">
              <a:lnSpc>
                <a:spcPct val="90000"/>
              </a:lnSpc>
              <a:spcBef>
                <a:spcPts val="600"/>
              </a:spcBef>
              <a:spcAft>
                <a:spcPts val="0"/>
              </a:spcAft>
              <a:buNone/>
            </a:pPr>
            <a:r>
              <a:t/>
            </a:r>
            <a:endParaRPr/>
          </a:p>
          <a:p>
            <a:pPr indent="0" lvl="0" marL="266700" rtl="0" algn="l">
              <a:lnSpc>
                <a:spcPct val="90000"/>
              </a:lnSpc>
              <a:spcBef>
                <a:spcPts val="6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5" name="Google Shape;445;g1455b2223fe_1_8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455b2223fe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1455b2223fe_1_8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455b2223fe_1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s’inspirant de la méthode du perceptron,</a:t>
            </a:r>
            <a:endParaRPr/>
          </a:p>
          <a:p>
            <a:pPr indent="0" lvl="0" marL="0" rtl="0" algn="l">
              <a:spcBef>
                <a:spcPts val="0"/>
              </a:spcBef>
              <a:spcAft>
                <a:spcPts val="0"/>
              </a:spcAft>
              <a:buNone/>
            </a:pPr>
            <a:r>
              <a:rPr lang="en"/>
              <a:t>On va utiliser la méthode du gradient pour minimiser l'entropie croisés. </a:t>
            </a:r>
            <a:endParaRPr/>
          </a:p>
          <a:p>
            <a:pPr indent="0" lvl="0" marL="0" rtl="0" algn="l">
              <a:spcBef>
                <a:spcPts val="0"/>
              </a:spcBef>
              <a:spcAft>
                <a:spcPts val="0"/>
              </a:spcAft>
              <a:buNone/>
            </a:pPr>
            <a:r>
              <a:rPr lang="en"/>
              <a:t>Tout d'abord on a besoin de calculer la dérivée de la fonction sigmoide.</a:t>
            </a:r>
            <a:endParaRPr/>
          </a:p>
          <a:p>
            <a:pPr indent="0" lvl="0" marL="0" rtl="0" algn="l">
              <a:spcBef>
                <a:spcPts val="0"/>
              </a:spcBef>
              <a:spcAft>
                <a:spcPts val="0"/>
              </a:spcAft>
              <a:buNone/>
            </a:pPr>
            <a:r>
              <a:rPr lang="en"/>
              <a:t>Pour cela on utilise les règles standard de dérivation d’un rapport.</a:t>
            </a:r>
            <a:endParaRPr/>
          </a:p>
          <a:p>
            <a:pPr indent="0" lvl="0" marL="0" rtl="0" algn="l">
              <a:spcBef>
                <a:spcPts val="0"/>
              </a:spcBef>
              <a:spcAft>
                <a:spcPts val="0"/>
              </a:spcAft>
              <a:buNone/>
            </a:pPr>
            <a:r>
              <a:rPr lang="en"/>
              <a:t>On obtient donc que la dérivée de la fonction sigmoid est égale au produit entre la fonction Sigmoide elle-même et 1 moins la fonction sigmoide.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266700" lvl="1" marL="266700" rtl="0" algn="l">
              <a:lnSpc>
                <a:spcPct val="90000"/>
              </a:lnSpc>
              <a:spcBef>
                <a:spcPts val="600"/>
              </a:spcBef>
              <a:spcAft>
                <a:spcPts val="0"/>
              </a:spcAft>
              <a:buClr>
                <a:srgbClr val="484B4E"/>
              </a:buClr>
              <a:buSzPts val="2400"/>
              <a:buFont typeface="Century Gothic"/>
              <a:buChar char="▪"/>
            </a:pPr>
            <a:r>
              <a:rPr lang="en" sz="2400">
                <a:solidFill>
                  <a:srgbClr val="484B4E"/>
                </a:solidFill>
                <a:latin typeface="Century Gothic"/>
                <a:ea typeface="Century Gothic"/>
                <a:cs typeface="Century Gothic"/>
                <a:sym typeface="Century Gothic"/>
              </a:rPr>
              <a:t>$y = \mathrm{f}_{\mathit{sig}}(a) = \frac{1}{1+\exp(-a)}$</a:t>
            </a:r>
            <a:endParaRPr sz="2400">
              <a:solidFill>
                <a:srgbClr val="484B4E"/>
              </a:solidFill>
              <a:latin typeface="Century Gothic"/>
              <a:ea typeface="Century Gothic"/>
              <a:cs typeface="Century Gothic"/>
              <a:sym typeface="Century Gothic"/>
            </a:endParaRPr>
          </a:p>
          <a:p>
            <a:pPr indent="0" lvl="0" marL="0" rtl="0" algn="l">
              <a:spcBef>
                <a:spcPts val="0"/>
              </a:spcBef>
              <a:spcAft>
                <a:spcPts val="0"/>
              </a:spcAft>
              <a:buNone/>
            </a:pPr>
            <a:r>
              <a:t/>
            </a:r>
            <a:endParaRPr/>
          </a:p>
          <a:p>
            <a:pPr indent="0" lvl="0" marL="0" rtl="0" algn="l">
              <a:spcBef>
                <a:spcPts val="0"/>
              </a:spcBef>
              <a:spcAft>
                <a:spcPts val="0"/>
              </a:spcAft>
              <a:buNone/>
            </a:pPr>
            <a:r>
              <a:rPr lang="en"/>
              <a:t>\begin{aligned}</a:t>
            </a:r>
            <a:endParaRPr/>
          </a:p>
          <a:p>
            <a:pPr indent="0" lvl="0" marL="0" rtl="0" algn="l">
              <a:spcBef>
                <a:spcPts val="0"/>
              </a:spcBef>
              <a:spcAft>
                <a:spcPts val="0"/>
              </a:spcAft>
              <a:buNone/>
            </a:pPr>
            <a:r>
              <a:rPr lang="en"/>
              <a:t>\frac{dy}{da}  = &amp; \frac{\exp(-a)}{[1+\exp(-a)]^2} = \frac{1}{1+\exp(-a)} \left(1 - \frac{1}{1+\exp(-a)}\right)\\</a:t>
            </a:r>
            <a:endParaRPr/>
          </a:p>
          <a:p>
            <a:pPr indent="0" lvl="0" marL="0" rtl="0" algn="l">
              <a:spcBef>
                <a:spcPts val="0"/>
              </a:spcBef>
              <a:spcAft>
                <a:spcPts val="0"/>
              </a:spcAft>
              <a:buNone/>
            </a:pPr>
            <a:r>
              <a:rPr lang="en"/>
              <a:t> \frac{dy}{da}  =&amp; y (1 - y)</a:t>
            </a:r>
            <a:endParaRPr/>
          </a:p>
          <a:p>
            <a:pPr indent="0" lvl="0" marL="0" rtl="0" algn="l">
              <a:spcBef>
                <a:spcPts val="0"/>
              </a:spcBef>
              <a:spcAft>
                <a:spcPts val="0"/>
              </a:spcAft>
              <a:buNone/>
            </a:pPr>
            <a:r>
              <a:rPr lang="en"/>
              <a:t>\end{aligned}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0" name="Google Shape;460;g1455b2223fe_1_8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455b2223fe_1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Revenons maintenant un problème de minimisation de l'entropie croisés.</a:t>
            </a:r>
            <a:endParaRPr/>
          </a:p>
          <a:p>
            <a:pPr indent="0" lvl="0" marL="0" rtl="0" algn="l">
              <a:spcBef>
                <a:spcPts val="0"/>
              </a:spcBef>
              <a:spcAft>
                <a:spcPts val="0"/>
              </a:spcAft>
              <a:buClr>
                <a:schemeClr val="dk1"/>
              </a:buClr>
              <a:buSzPts val="1100"/>
              <a:buFont typeface="Arial"/>
              <a:buNone/>
            </a:pPr>
            <a:r>
              <a:rPr lang="en"/>
              <a:t>si l'on veut utiliser la descente du gradient on doit maintenant calculer les dérivées partielles de l'entropie croisée. </a:t>
            </a:r>
            <a:endParaRPr/>
          </a:p>
          <a:p>
            <a:pPr indent="0" lvl="0" marL="0" rtl="0" algn="l">
              <a:spcBef>
                <a:spcPts val="0"/>
              </a:spcBef>
              <a:spcAft>
                <a:spcPts val="0"/>
              </a:spcAft>
              <a:buClr>
                <a:schemeClr val="dk1"/>
              </a:buClr>
              <a:buSzPts val="1100"/>
              <a:buFont typeface="Arial"/>
              <a:buNone/>
            </a:pPr>
            <a:r>
              <a:rPr lang="en"/>
              <a:t>En utilisant les règles de dérivation d'une composée de fonction on obtient que la dérivée partielle selon le paramètre W_i est égale à la dérivée de l'entropie croisée par rapport à la prédiction y multipliée par la dérivée de la sigmoïde par rapport aux paramètres W_i.</a:t>
            </a:r>
            <a:endParaRPr/>
          </a:p>
          <a:p>
            <a:pPr indent="0" lvl="0" marL="0" rtl="0" algn="l">
              <a:spcBef>
                <a:spcPts val="0"/>
              </a:spcBef>
              <a:spcAft>
                <a:spcPts val="0"/>
              </a:spcAft>
              <a:buClr>
                <a:schemeClr val="dk1"/>
              </a:buClr>
              <a:buSzPts val="1100"/>
              <a:buFont typeface="Arial"/>
              <a:buNone/>
            </a:pPr>
            <a:r>
              <a:rPr lang="en"/>
              <a:t>Après quelques calculs élémentaires,  et en utilisant le calcul précédent de la dérivée de la fonction sigmoide on obtient les règles suivantes de mises à jour par descente du gardient.</a:t>
            </a:r>
            <a:endParaRPr/>
          </a:p>
          <a:p>
            <a:pPr indent="0" lvl="0" marL="0" rtl="0" algn="l">
              <a:spcBef>
                <a:spcPts val="0"/>
              </a:spcBef>
              <a:spcAft>
                <a:spcPts val="0"/>
              </a:spcAft>
              <a:buClr>
                <a:schemeClr val="dk1"/>
              </a:buClr>
              <a:buSzPts val="1100"/>
              <a:buFont typeface="Arial"/>
              <a:buNone/>
            </a:pPr>
            <a:r>
              <a:rPr lang="en"/>
              <a:t>Le paramètre W devra être mis à jour en suivant une direction proportionnelle à la somme sur T de la différence entre la prediction yT et la classe rT multiplié par la jème coordonnée de L’entrée xT.</a:t>
            </a:r>
            <a:endParaRPr/>
          </a:p>
          <a:p>
            <a:pPr indent="0" lvl="0" marL="0" rtl="0" algn="l">
              <a:spcBef>
                <a:spcPts val="0"/>
              </a:spcBef>
              <a:spcAft>
                <a:spcPts val="0"/>
              </a:spcAft>
              <a:buClr>
                <a:schemeClr val="dk1"/>
              </a:buClr>
              <a:buSzPts val="1100"/>
              <a:buFont typeface="Arial"/>
              <a:buNone/>
            </a:pPr>
            <a:r>
              <a:rPr lang="en"/>
              <a:t>Remarque que la règle de mise à jour de W0 correspond ajouter la convention que x_T est égal à 1 pour tout 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\begin{aligned}</a:t>
            </a:r>
            <a:endParaRPr/>
          </a:p>
          <a:p>
            <a:pPr indent="0" lvl="0" marL="0" rtl="0" algn="l">
              <a:spcBef>
                <a:spcPts val="0"/>
              </a:spcBef>
              <a:spcAft>
                <a:spcPts val="0"/>
              </a:spcAft>
              <a:buClr>
                <a:schemeClr val="dk1"/>
              </a:buClr>
              <a:buSzPts val="1100"/>
              <a:buFont typeface="Arial"/>
              <a:buNone/>
            </a:pPr>
            <a:r>
              <a:rPr lang="en"/>
              <a:t>\Delta w_j  = &amp; - \eta \frac{\partial E}{\partial w_j} = - \eta \frac{\partial E}{\partial y} \frac{\partial y}{\partial w_j} = \eta \sum_t \left(\frac{r^t}{y^t} - \frac{1-r^t}{1-y^t}\right) y^t (1 - y^t) x_j^t\\</a:t>
            </a:r>
            <a:endParaRPr/>
          </a:p>
          <a:p>
            <a:pPr indent="0" lvl="0" marL="0" rtl="0" algn="l">
              <a:spcBef>
                <a:spcPts val="0"/>
              </a:spcBef>
              <a:spcAft>
                <a:spcPts val="0"/>
              </a:spcAft>
              <a:buClr>
                <a:schemeClr val="dk1"/>
              </a:buClr>
              <a:buSzPts val="1100"/>
              <a:buFont typeface="Arial"/>
              <a:buNone/>
            </a:pPr>
            <a:r>
              <a:rPr lang="en"/>
              <a:t>= &amp; \eta \sum_t (r^t - y^t) x_j^t\\</a:t>
            </a:r>
            <a:endParaRPr/>
          </a:p>
          <a:p>
            <a:pPr indent="0" lvl="0" marL="0" rtl="0" algn="l">
              <a:spcBef>
                <a:spcPts val="0"/>
              </a:spcBef>
              <a:spcAft>
                <a:spcPts val="0"/>
              </a:spcAft>
              <a:buClr>
                <a:schemeClr val="dk1"/>
              </a:buClr>
              <a:buSzPts val="1100"/>
              <a:buFont typeface="Arial"/>
              <a:buNone/>
            </a:pPr>
            <a:r>
              <a:rPr lang="en"/>
              <a:t>\Delta w_0  = &amp; - \eta \frac{\partial E}{\partial w_0} = - \eta \frac{\partial E}{\partial y} \frac{\partial y}{\partial w_0} = \eta \sum_t (r^t - y^t)</a:t>
            </a:r>
            <a:endParaRPr/>
          </a:p>
          <a:p>
            <a:pPr indent="0" lvl="0" marL="0" rtl="0" algn="l">
              <a:spcBef>
                <a:spcPts val="0"/>
              </a:spcBef>
              <a:spcAft>
                <a:spcPts val="0"/>
              </a:spcAft>
              <a:buClr>
                <a:schemeClr val="dk1"/>
              </a:buClr>
              <a:buSzPts val="1100"/>
              <a:buFont typeface="Arial"/>
              <a:buNone/>
            </a:pPr>
            <a:r>
              <a:rPr lang="en"/>
              <a:t>\end{aligned}</a:t>
            </a:r>
            <a:endParaRPr/>
          </a:p>
          <a:p>
            <a:pPr indent="0" lvl="0" marL="0" rtl="0" algn="l">
              <a:spcBef>
                <a:spcPts val="0"/>
              </a:spcBef>
              <a:spcAft>
                <a:spcPts val="0"/>
              </a:spcAft>
              <a:buNone/>
            </a:pPr>
            <a:r>
              <a:t/>
            </a:r>
            <a:endParaRPr/>
          </a:p>
        </p:txBody>
      </p:sp>
      <p:sp>
        <p:nvSpPr>
          <p:cNvPr id="471" name="Google Shape;471;g1455b2223fe_1_8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455b2223fe_1_8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455b2223fe_1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Classe à ces dérivations explicites du gradient de la fonction logistique On peut maintenant introduire L’algorithme d'apprentissage pour la régression logistique. </a:t>
            </a:r>
            <a:endParaRPr/>
          </a:p>
          <a:p>
            <a:pPr indent="0" lvl="0" marL="0" rtl="0" algn="l">
              <a:spcBef>
                <a:spcPts val="0"/>
              </a:spcBef>
              <a:spcAft>
                <a:spcPts val="0"/>
              </a:spcAft>
              <a:buClr>
                <a:schemeClr val="dk1"/>
              </a:buClr>
              <a:buSzPts val="1100"/>
              <a:buFont typeface="Arial"/>
              <a:buNone/>
            </a:pPr>
            <a:r>
              <a:rPr lang="en"/>
              <a:t>La 1re étape et d'initialiser aléatoirement les poids.On peut par exemple les choisir selon une loi uniforme entre -1 et 1.</a:t>
            </a:r>
            <a:endParaRPr/>
          </a:p>
          <a:p>
            <a:pPr indent="0" lvl="0" marL="0" rtl="0" algn="l">
              <a:spcBef>
                <a:spcPts val="0"/>
              </a:spcBef>
              <a:spcAft>
                <a:spcPts val="0"/>
              </a:spcAft>
              <a:buClr>
                <a:schemeClr val="dk1"/>
              </a:buClr>
              <a:buSzPts val="1100"/>
              <a:buFont typeface="Arial"/>
              <a:buNone/>
            </a:pPr>
            <a:r>
              <a:rPr lang="en"/>
              <a:t>Ensuite on répète les 2 étapes suivantes jusqu'à convergence épuisement des ressources de calcul.</a:t>
            </a:r>
            <a:endParaRPr/>
          </a:p>
          <a:p>
            <a:pPr indent="0" lvl="0" marL="0" rtl="0" algn="l">
              <a:spcBef>
                <a:spcPts val="0"/>
              </a:spcBef>
              <a:spcAft>
                <a:spcPts val="0"/>
              </a:spcAft>
              <a:buClr>
                <a:schemeClr val="dk1"/>
              </a:buClr>
              <a:buSzPts val="1100"/>
              <a:buFont typeface="Arial"/>
              <a:buNone/>
            </a:pPr>
            <a:r>
              <a:rPr lang="en"/>
              <a:t>Tout d'abord on effectue les prédictions avec les paramètres actuels.</a:t>
            </a:r>
            <a:endParaRPr/>
          </a:p>
          <a:p>
            <a:pPr indent="0" lvl="0" marL="0" rtl="0" algn="l">
              <a:spcBef>
                <a:spcPts val="0"/>
              </a:spcBef>
              <a:spcAft>
                <a:spcPts val="0"/>
              </a:spcAft>
              <a:buClr>
                <a:schemeClr val="dk1"/>
              </a:buClr>
              <a:buSzPts val="1100"/>
              <a:buFont typeface="Arial"/>
              <a:buNone/>
            </a:pPr>
            <a:r>
              <a:rPr lang="en"/>
              <a:t>Ensuite on calcule le gradient qui dépend de ces mêmes prédictions.</a:t>
            </a:r>
            <a:endParaRPr/>
          </a:p>
          <a:p>
            <a:pPr indent="0" lvl="0" marL="0" rtl="0" algn="l">
              <a:spcBef>
                <a:spcPts val="0"/>
              </a:spcBef>
              <a:spcAft>
                <a:spcPts val="0"/>
              </a:spcAft>
              <a:buClr>
                <a:schemeClr val="dk1"/>
              </a:buClr>
              <a:buSzPts val="1100"/>
              <a:buFont typeface="Arial"/>
              <a:buNone/>
            </a:pPr>
            <a:r>
              <a:rPr lang="en"/>
              <a:t>Finalement on utilise pour mettre à jour les paramètres du modèle.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\begin{aligned}</a:t>
            </a:r>
            <a:endParaRPr/>
          </a:p>
          <a:p>
            <a:pPr indent="0" lvl="0" marL="0" rtl="0" algn="l">
              <a:spcBef>
                <a:spcPts val="0"/>
              </a:spcBef>
              <a:spcAft>
                <a:spcPts val="0"/>
              </a:spcAft>
              <a:buClr>
                <a:schemeClr val="dk1"/>
              </a:buClr>
              <a:buSzPts val="1100"/>
              <a:buFont typeface="Arial"/>
              <a:buNone/>
            </a:pPr>
            <a:r>
              <a:rPr lang="en"/>
              <a:t>y^t  = &amp; \frac{1}{1+\exp[-(\mathbf{w}^\top \mathbf{x}^t + w_0)]},\quad t=1,\ldots,N\\</a:t>
            </a:r>
            <a:endParaRPr/>
          </a:p>
          <a:p>
            <a:pPr indent="0" lvl="0" marL="0" rtl="0" algn="l">
              <a:spcBef>
                <a:spcPts val="0"/>
              </a:spcBef>
              <a:spcAft>
                <a:spcPts val="0"/>
              </a:spcAft>
              <a:buClr>
                <a:schemeClr val="dk1"/>
              </a:buClr>
              <a:buSzPts val="1100"/>
              <a:buFont typeface="Arial"/>
              <a:buNone/>
            </a:pPr>
            <a:r>
              <a:rPr lang="en"/>
              <a:t>w_j  = &amp; w_j + \eta \sum_t (r^t - y^t) x_j^t,\quad j=1,\ldots,D\\</a:t>
            </a:r>
            <a:endParaRPr/>
          </a:p>
          <a:p>
            <a:pPr indent="0" lvl="0" marL="0" rtl="0" algn="l">
              <a:spcBef>
                <a:spcPts val="0"/>
              </a:spcBef>
              <a:spcAft>
                <a:spcPts val="0"/>
              </a:spcAft>
              <a:buClr>
                <a:schemeClr val="dk1"/>
              </a:buClr>
              <a:buSzPts val="1100"/>
              <a:buFont typeface="Arial"/>
              <a:buNone/>
            </a:pPr>
            <a:r>
              <a:rPr lang="en"/>
              <a:t>w_0  = &amp; w_0 + \eta \sum_t (r^t - y^t)</a:t>
            </a:r>
            <a:endParaRPr/>
          </a:p>
          <a:p>
            <a:pPr indent="0" lvl="0" marL="0" rtl="0" algn="l">
              <a:spcBef>
                <a:spcPts val="0"/>
              </a:spcBef>
              <a:spcAft>
                <a:spcPts val="0"/>
              </a:spcAft>
              <a:buClr>
                <a:schemeClr val="dk1"/>
              </a:buClr>
              <a:buSzPts val="1100"/>
              <a:buFont typeface="Arial"/>
              <a:buNone/>
            </a:pPr>
            <a:r>
              <a:rPr lang="en"/>
              <a:t>\end{aligned}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455b2223fe_1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455b2223fe_1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455b2223fe_1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Prenons un moment pour maintenant comparer les différents critères de performance Que l'on a étudié jusqu'à présent.</a:t>
            </a:r>
            <a:endParaRPr/>
          </a:p>
          <a:p>
            <a:pPr indent="0" lvl="0" marL="0" rtl="0" algn="l">
              <a:spcBef>
                <a:spcPts val="0"/>
              </a:spcBef>
              <a:spcAft>
                <a:spcPts val="0"/>
              </a:spcAft>
              <a:buNone/>
            </a:pPr>
            <a:r>
              <a:rPr lang="en"/>
              <a:t>Tous les cas la fonction h etait une fonction affine dépendant des paramètres w et w0. </a:t>
            </a:r>
            <a:endParaRPr/>
          </a:p>
          <a:p>
            <a:pPr indent="0" lvl="0" marL="0" rtl="0" algn="l">
              <a:spcBef>
                <a:spcPts val="0"/>
              </a:spcBef>
              <a:spcAft>
                <a:spcPts val="0"/>
              </a:spcAft>
              <a:buNone/>
            </a:pPr>
            <a:r>
              <a:rPr lang="en"/>
              <a:t>Néanmoins les critères d'erreurs qui dépendaient de cette fonction de preduction h différaient</a:t>
            </a:r>
            <a:endParaRPr/>
          </a:p>
          <a:p>
            <a:pPr indent="0" lvl="0" marL="0" rtl="0" algn="l">
              <a:spcBef>
                <a:spcPts val="0"/>
              </a:spcBef>
              <a:spcAft>
                <a:spcPts val="0"/>
              </a:spcAft>
              <a:buNone/>
            </a:pPr>
            <a:r>
              <a:rPr lang="en"/>
              <a:t>Dans le cas du perceptron le critère d'erreur  est la somme des valeurs absolues des prédictions eronées.</a:t>
            </a:r>
            <a:endParaRPr/>
          </a:p>
          <a:p>
            <a:pPr indent="0" lvl="0" marL="0" rtl="0" algn="l">
              <a:spcBef>
                <a:spcPts val="0"/>
              </a:spcBef>
              <a:spcAft>
                <a:spcPts val="0"/>
              </a:spcAft>
              <a:buNone/>
            </a:pPr>
            <a:r>
              <a:rPr lang="en"/>
              <a:t>Dans le cas de la régression quadratique le critère d'erreur correspondait à la Somme des distances au carré entre la prédiction et la valeur de sortie.</a:t>
            </a:r>
            <a:endParaRPr/>
          </a:p>
          <a:p>
            <a:pPr indent="0" lvl="0" marL="0" rtl="0" algn="l">
              <a:spcBef>
                <a:spcPts val="0"/>
              </a:spcBef>
              <a:spcAft>
                <a:spcPts val="0"/>
              </a:spcAft>
              <a:buNone/>
            </a:pPr>
            <a:r>
              <a:rPr lang="en"/>
              <a:t>Finalement dans le cas de l'entropie croisée le critére d’erreur Correspond à moins le logarithme de la vraisemblance.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 est important de réaliser que bien que Dans tous ces cas la fonction h soit la même Des critères d'erreur différents vont mener à l'apprentissage de paramètre W et W_0 Raw qui vont être différent.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E_{\mathit{quad}}(\mathbf{w},w_0|\mathcal{X}) = \frac{1}{2} \sum_{\mathbf{x}^t\in\mathcal{X}} (r^t-\mathrm{h}(\mathbf{x}^t|\mathbf{w},w_0))^2</a:t>
            </a:r>
            <a:endParaRPr/>
          </a:p>
          <a:p>
            <a:pPr indent="0" lvl="0" marL="0" rtl="0" algn="l">
              <a:spcBef>
                <a:spcPts val="0"/>
              </a:spcBef>
              <a:spcAft>
                <a:spcPts val="0"/>
              </a:spcAft>
              <a:buClr>
                <a:schemeClr val="dk1"/>
              </a:buClr>
              <a:buSzPts val="1100"/>
              <a:buFont typeface="Arial"/>
              <a:buNone/>
            </a:pPr>
            <a:r>
              <a:rPr lang="en"/>
              <a:t>\begin{aligned}</a:t>
            </a:r>
            <a:endParaRPr/>
          </a:p>
          <a:p>
            <a:pPr indent="0" lvl="0" marL="0" rtl="0" algn="l">
              <a:spcBef>
                <a:spcPts val="0"/>
              </a:spcBef>
              <a:spcAft>
                <a:spcPts val="0"/>
              </a:spcAft>
              <a:buNone/>
            </a:pPr>
            <a:r>
              <a:rPr lang="en"/>
              <a:t>E_{\mathit{entr}}(\mathbf{w},w_0|\mathcal{X})&amp;  =  - \sum_t r^t \log y^t + (1 - r^t) \log (1-y^t)\\</a:t>
            </a:r>
            <a:endParaRPr/>
          </a:p>
          <a:p>
            <a:pPr indent="0" lvl="0" marL="0" rtl="0" algn="l">
              <a:spcBef>
                <a:spcPts val="0"/>
              </a:spcBef>
              <a:spcAft>
                <a:spcPts val="0"/>
              </a:spcAft>
              <a:buNone/>
            </a:pPr>
            <a:r>
              <a:rPr lang="en">
                <a:solidFill>
                  <a:schemeClr val="dk1"/>
                </a:solidFill>
              </a:rPr>
              <a:t>y  = &amp; \frac{1}{1+\exp[-\mathrm{h}(\mathbf{x}^t|\mathbf{w},w_0)]}</a:t>
            </a:r>
            <a:endParaRPr/>
          </a:p>
          <a:p>
            <a:pPr indent="0" lvl="0" marL="0" rtl="0" algn="l">
              <a:spcBef>
                <a:spcPts val="0"/>
              </a:spcBef>
              <a:spcAft>
                <a:spcPts val="0"/>
              </a:spcAft>
              <a:buClr>
                <a:schemeClr val="dk1"/>
              </a:buClr>
              <a:buSzPts val="1100"/>
              <a:buFont typeface="Arial"/>
              <a:buNone/>
            </a:pPr>
            <a:r>
              <a:rPr lang="en"/>
              <a:t>\end{aligned}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97" name="Google Shape;497;g1455b2223fe_1_8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455b2223fe_1_8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455b2223fe_1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Pour conclure cette capsule regarde en maintenant l'exemple de la régression logistique sur le Jeu de données IRIS</a:t>
            </a:r>
            <a:endParaRPr/>
          </a:p>
          <a:p>
            <a:pPr indent="0" lvl="0" marL="0" rtl="0" algn="l">
              <a:spcBef>
                <a:spcPts val="0"/>
              </a:spcBef>
              <a:spcAft>
                <a:spcPts val="0"/>
              </a:spcAft>
              <a:buNone/>
            </a:pPr>
            <a:r>
              <a:rPr lang="en"/>
              <a:t>Ce jeu de données est composée d'une cinquantaine d’éléments.</a:t>
            </a:r>
            <a:endParaRPr/>
          </a:p>
          <a:p>
            <a:pPr indent="0" lvl="0" marL="0" rtl="0" algn="l">
              <a:spcBef>
                <a:spcPts val="0"/>
              </a:spcBef>
              <a:spcAft>
                <a:spcPts val="0"/>
              </a:spcAft>
              <a:buNone/>
            </a:pPr>
            <a:r>
              <a:rPr lang="en"/>
              <a:t>Chaque élément correspond à une fleur et à quatre caractéristiques la longueur et la largeur des sepales et pétales de cette fleur.</a:t>
            </a:r>
            <a:endParaRPr/>
          </a:p>
          <a:p>
            <a:pPr indent="0" lvl="0" marL="0" rtl="0" algn="l">
              <a:spcBef>
                <a:spcPts val="0"/>
              </a:spcBef>
              <a:spcAft>
                <a:spcPts val="0"/>
              </a:spcAft>
              <a:buNone/>
            </a:pPr>
            <a:r>
              <a:rPr lang="en"/>
              <a:t>Ce jeu de données composé de 3 types de fleurs différents.</a:t>
            </a:r>
            <a:endParaRPr/>
          </a:p>
          <a:p>
            <a:pPr indent="0" lvl="0" marL="0" rtl="0" algn="l">
              <a:spcBef>
                <a:spcPts val="0"/>
              </a:spcBef>
              <a:spcAft>
                <a:spcPts val="0"/>
              </a:spcAft>
              <a:buNone/>
            </a:pPr>
            <a:r>
              <a:rPr lang="en"/>
              <a:t>Il a été introduite par Fisher en 1936 et il est à noter que deux des trois espèces de fleurs composant de jeu de donnée ont été collectées en Gaspésie.</a:t>
            </a:r>
            <a:endParaRPr/>
          </a:p>
          <a:p>
            <a:pPr indent="0" lvl="0" marL="0" rtl="0" algn="l">
              <a:spcBef>
                <a:spcPts val="0"/>
              </a:spcBef>
              <a:spcAft>
                <a:spcPts val="0"/>
              </a:spcAft>
              <a:buNone/>
            </a:pPr>
            <a:r>
              <a:rPr lang="en"/>
              <a:t>En haut à droite on voit la frontière de décision en fonction de la largeur des pétales. Les triangles verts correspondent aux iris et les carrés bleus correspondent aux fleurs qui ne sont pas des iris.</a:t>
            </a:r>
            <a:endParaRPr/>
          </a:p>
          <a:p>
            <a:pPr indent="0" lvl="0" marL="0" rtl="0" algn="l">
              <a:spcBef>
                <a:spcPts val="0"/>
              </a:spcBef>
              <a:spcAft>
                <a:spcPts val="0"/>
              </a:spcAft>
              <a:buNone/>
            </a:pPr>
            <a:r>
              <a:rPr lang="en"/>
              <a:t>On voit que la plupart des fleurs sont classés correctement en classant les fleurs comme étant un iris si la largeur des pétales est plus grande que 1,6 cm. </a:t>
            </a:r>
            <a:endParaRPr/>
          </a:p>
          <a:p>
            <a:pPr indent="0" lvl="0" marL="0" rtl="0" algn="l">
              <a:spcBef>
                <a:spcPts val="0"/>
              </a:spcBef>
              <a:spcAft>
                <a:spcPts val="0"/>
              </a:spcAft>
              <a:buNone/>
            </a:pPr>
            <a:r>
              <a:rPr lang="en"/>
              <a:t>Au milieu de ce qu'on peut observer la frontière du décision en considérant maintenant de caractéristiques la longueur et la largeur des pétales. on voit ici que la plupart des fleurs sont classées correctement avec une confiance relativement élevée en utilisant ces deux caractéristiques.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455b2223fe_1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1455b2223fe_1_10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45585d90e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45585d90e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455b2223fe_1_10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455b2223fe_1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 rappel, un arbre de décision permet un découpage hiérarchique de l'espace d'entrée en parcourant l’arbre de la racine vers les feuilles. Chaque nœud de l’arbre correspond à une décision sur la valeur d’une variable d’entrée relativement à un certain seuil. Selon le résultat de la décision, on descend l’arbre vers le nœud de gauche ou de droite, et ainsi de suite jusqu’à ce qu’on l’on atteigne une feuille.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Dans l'exemple donné ici, on a une décision à la racine prise sur le salaire d’une offre d'emploi, à savoir est-ce que le salaire est au moins 50000 $ ou non. Si c’est le cas, on descend vers le nœud de gauche à la racine, sinon on va au nœud de droite. Si l’on va à gauche, on a une nouvelle branche qui se base sur la durée de transport nécessaire pour le travail, et ainsi de suite. Les décisions sont prises selon la feuille de l’arbre que l’on atteint.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455b2223fe_1_10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455b2223fe_1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arbres de décision sont donc construits de haut en bas, selon une approche dite top-down en anglais. On sait que les arbres de décision ont tendance à sur-spécialiser, avec de gros arbres faisant un découpage fin des données d’entraînement, résultat en un sur-apprentissage de celles-ci. Il est donc nécessaire de simplifier les arbres en retirant les parties parties près des feuilles qui gèrent des situation trop spécifiques pour améliorer les performances en généralisation du modèle obtenu.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Les arbres de décisions sont interprétables par des experts du domaine, en fournissant des règles de décision permettant d’en comprendre le fonctionnement.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 sont également des classificateurs à faible biais et variance élevée, un entraînement dans un contexte légèrement différent pouvant mener à des modèles différents. Cette instabilité est intéressante dans un contexte de méthodes par ensemble.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455b2223fe_1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1455b2223fe_1_10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455b2223fe_1_10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455b2223fe_1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 On appelle cela réseaux de neurones artificiel, car cela essaie d’imiter le fonctionnement simplifié d’un neurone humain</a:t>
            </a:r>
            <a:endParaRPr>
              <a:solidFill>
                <a:schemeClr val="dk1"/>
              </a:solidFill>
            </a:endParaRPr>
          </a:p>
          <a:p>
            <a:pPr indent="0" lvl="0" marL="0" rtl="0" algn="l">
              <a:spcBef>
                <a:spcPts val="0"/>
              </a:spcBef>
              <a:spcAft>
                <a:spcPts val="0"/>
              </a:spcAft>
              <a:buNone/>
            </a:pPr>
            <a:r>
              <a:rPr lang="en">
                <a:solidFill>
                  <a:schemeClr val="dk1"/>
                </a:solidFill>
              </a:rPr>
              <a:t>- le neurone reçoit plusieurs signaux via les dendrites et transmet lui même un signal via l’axone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455b2223fe_1_10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455b2223fe_1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s6:</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455b2223fe_1_10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455b2223fe_1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Nous avons ce qu'était un neurone, une couche est simplement un empilement verticale de neurones, on n'oublie pas la linéarité en sortie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ici il ne faut plus simplement apprendre R paramètres, mais R * nb de couches cachées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455b2223fe_1_1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455b2223fe_1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Une couche est un empilement vertical de neurones, et bien un perceptron multicouches est une succession de couches : c'est à dire une succession de linéarités et de non-linéarités.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C'est ça qu'on appelle un réseau de neurones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455b2223fe_1_1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455b2223fe_1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Sur le schéma on voit bien la succession de linéarités et de non-linéarités: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 fonction prends en entrée un vecteur x_1, ..,x_n, et renvoie h_1(x), .., h_K(x)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455b2223fe_1_1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455b2223fe_1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s10: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Nous avons parlé de fonction d'activation, il s'agit d'un concept crucial pour l'expressivité des réseaux de neurones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455b2223fe_1_1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455b2223fe_1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s11: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Comme dit précédemment, un réseau est une succession de linéarités et de non-linéarités via les fonctions d'activation.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Si on enlève la non-linéarité, (c'est-à-dire que l'on prend un fonction d'activation identité) alors on se retrouve avec une fonction linéaire (nous verrons un exemple plus tard)</a:t>
            </a:r>
            <a:endParaRPr>
              <a:solidFill>
                <a:schemeClr val="dk1"/>
              </a:solidFill>
            </a:endParaRPr>
          </a:p>
          <a:p>
            <a:pPr indent="0" lvl="0" marL="0" rtl="0" algn="l">
              <a:spcBef>
                <a:spcPts val="0"/>
              </a:spcBef>
              <a:spcAft>
                <a:spcPts val="0"/>
              </a:spcAft>
              <a:buNone/>
            </a:pPr>
            <a:r>
              <a:rPr lang="en">
                <a:solidFill>
                  <a:schemeClr val="dk1"/>
                </a:solidFill>
              </a:rPr>
              <a:t>- c'est pourquoi les fonctions d'activation linéaires ne sont pas utilisées en pratiques, historiquement on a utilisé des fonction sigmoid, ou tangente hyperbolique, et aujourd'hui on utilise plutôt des fonctions Relu</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$f(x) = x$</a:t>
            </a:r>
            <a:endParaRPr/>
          </a:p>
          <a:p>
            <a:pPr indent="0" lvl="0" marL="0" rtl="0" algn="l">
              <a:spcBef>
                <a:spcPts val="0"/>
              </a:spcBef>
              <a:spcAft>
                <a:spcPts val="0"/>
              </a:spcAft>
              <a:buNone/>
            </a:pPr>
            <a:r>
              <a:rPr lang="en"/>
              <a:t>$f(x)=\frac{1}{1+e^{-x}}, \quad x \in[-\infty,\infty], \quad f(x) \in[0,1]$</a:t>
            </a:r>
            <a:endParaRPr/>
          </a:p>
          <a:p>
            <a:pPr indent="0" lvl="0" marL="0" rtl="0" algn="l">
              <a:spcBef>
                <a:spcPts val="0"/>
              </a:spcBef>
              <a:spcAft>
                <a:spcPts val="0"/>
              </a:spcAft>
              <a:buNone/>
            </a:pPr>
            <a:r>
              <a:rPr lang="en"/>
              <a:t>$f(x)=\frac{e^{x}-e^{-x}}{e^{x}+e^{-x}}, \quad x \in[-\infty,\infty], \quad f(x) \in[-1,1]$</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d939cbdc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d939cbdc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455b2223fe_1_1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455b2223fe_1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s12: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La dernière couche joue un rôle spécifique, en particulier en classification.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 sortie du réseau, on peut se retrouver avec un nombre qui n'a pas forcément beaucoup de sens.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455b2223fe_1_1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455b2223fe_1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s13: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Pour la classification binaire on utilise en générale une sigmoid en dernière couche pour que le réseau renvoie une probabilité d'appartenance à une classe.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 la fonction est évaluée à plus que 0.5 on dira que l'image appartient à la classe 1, et sinon on dira qu'elle appartient à la classe 2.</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455b2223fe_1_1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455b2223fe_1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s14: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En classification avec plusieurs classes, par exemple pour classifier des chiffres allant de 0 à 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va prendre un réseau qui renvoie K nombres en sortie, et afin d'obtenir une probabilité d'appartenance à chacune des classes (par exemple la probabilité que l'image soit un 0 ou un 1), on va utiliser la fonction softmax.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Ici la sortie du réseau est notée z, il s'agit d'un vecteur de la taille le nombre de classe, et en utilisant le softmax, on obtient un vecteur de probabilité, où chaque coordonnée correspond à la probabilité d'appartenir à une classe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$f\left(\bf{z}\right)_{i}=\frac{e^{z_{i}}}{\sum_{j=1}^{K} e^{z_{j}}}$</a:t>
            </a:r>
            <a:endParaRPr>
              <a:solidFill>
                <a:schemeClr val="dk1"/>
              </a:solidFill>
            </a:endParaRPr>
          </a:p>
          <a:p>
            <a:pPr indent="0" lvl="0" marL="0" rtl="0" algn="l">
              <a:spcBef>
                <a:spcPts val="0"/>
              </a:spcBef>
              <a:spcAft>
                <a:spcPts val="0"/>
              </a:spcAft>
              <a:buNone/>
            </a:pPr>
            <a:r>
              <a:rPr lang="en">
                <a:solidFill>
                  <a:schemeClr val="dk1"/>
                </a:solidFill>
              </a:rPr>
              <a:t>$\begin{aligned}</a:t>
            </a:r>
            <a:endParaRPr>
              <a:solidFill>
                <a:schemeClr val="dk1"/>
              </a:solidFill>
            </a:endParaRPr>
          </a:p>
          <a:p>
            <a:pPr indent="0" lvl="0" marL="0" rtl="0" algn="l">
              <a:spcBef>
                <a:spcPts val="0"/>
              </a:spcBef>
              <a:spcAft>
                <a:spcPts val="0"/>
              </a:spcAft>
              <a:buNone/>
            </a:pPr>
            <a:r>
              <a:rPr lang="en">
                <a:solidFill>
                  <a:schemeClr val="dk1"/>
                </a:solidFill>
              </a:rPr>
              <a:t>f\left(\bf{z}\right)_{i} &amp; \in[0,1] \\</a:t>
            </a:r>
            <a:endParaRPr>
              <a:solidFill>
                <a:schemeClr val="dk1"/>
              </a:solidFill>
            </a:endParaRPr>
          </a:p>
          <a:p>
            <a:pPr indent="0" lvl="0" marL="0" rtl="0" algn="l">
              <a:spcBef>
                <a:spcPts val="0"/>
              </a:spcBef>
              <a:spcAft>
                <a:spcPts val="0"/>
              </a:spcAft>
              <a:buNone/>
            </a:pPr>
            <a:r>
              <a:rPr lang="en">
                <a:solidFill>
                  <a:schemeClr val="dk1"/>
                </a:solidFill>
              </a:rPr>
              <a:t>\sum_{i=1}^{K} f\left(\bf{z}\right)_{i} &amp;=1</a:t>
            </a:r>
            <a:endParaRPr>
              <a:solidFill>
                <a:schemeClr val="dk1"/>
              </a:solidFill>
            </a:endParaRPr>
          </a:p>
          <a:p>
            <a:pPr indent="0" lvl="0" marL="0" rtl="0" algn="l">
              <a:spcBef>
                <a:spcPts val="0"/>
              </a:spcBef>
              <a:spcAft>
                <a:spcPts val="0"/>
              </a:spcAft>
              <a:buNone/>
            </a:pPr>
            <a:r>
              <a:rPr lang="en">
                <a:solidFill>
                  <a:schemeClr val="dk1"/>
                </a:solidFill>
              </a:rPr>
              <a:t>\end{aligned}$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455b2223fe_1_1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455b2223fe_1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s15: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On l'a déjà dit plusieurs fois, mais il est très important d'utiliser des fonctions d'activation non-linéaires, qui permettre d'augmenter l'expressivité des réseaux (sans elle on aurait juste un classifieur linéaire).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Cela permet de prédire correctement sur des données non-séparables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455b2223fe_1_1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455b2223fe_1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s16: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ici nous avons un exemple de classification en 2 dimensions.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Ici pour chaque point, ie chaque échantillon, à partir des 2 coordonnées de l'axe des abscisse et de l'axe des y, il faut déterminer l'appartenance au nuage de point former par l'ellipsse rouge (classe 0) ou au nuage de point formé par l'ellipse bleue (classe 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455b2223fe_1_1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455b2223fe_1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s17: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si on prend un réseau avec une couche cachée à 4 neurones, et une fonction d'activation identité, on obtient le résultat suivant: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- 2 zones séparées linéairement: la zone en bleu: si on veut prédire un nouveau point, et que ses coordonnées sont dans la zone bleue, alors le nouvel échantillon sera classifié comme bleu, sinon comme rouge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Avec une fonction d'activation identité on obtient une frontière linéaire qui ne peut pas séparer correctement les deux anneaux emboîtés bleu et rouge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455b2223fe_1_1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455b2223fe_1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s18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en revanche, si on garde la même architecture (même nombre de neurones, même nombre de couche cachées) mais avec une fonction d'activation NON-LINÉAIRE, on obtient un réseau classifie correctement les données: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Si les coordonnées d'un nouveau point tombe dans le centre, il sera classifié comme blue, sinon comme rouge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$f(x) = max(0, x)$</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616a3ca8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616a3ca8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d939cbdc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d939cbdc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d939cbdc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d939cbdc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1C4587"/>
              </a:buClr>
              <a:buSzPts val="5200"/>
              <a:buFont typeface="Montserrat Medium"/>
              <a:buNone/>
              <a:defRPr sz="5200">
                <a:solidFill>
                  <a:srgbClr val="1C4587"/>
                </a:solidFill>
                <a:latin typeface="Montserrat Medium"/>
                <a:ea typeface="Montserrat Medium"/>
                <a:cs typeface="Montserrat Medium"/>
                <a:sym typeface="Montserra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Vert_2 colonnes">
  <p:cSld name="Titre et contenu Vert_2 colonnes">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4234"/>
            <a:ext cx="9144004" cy="5147735"/>
          </a:xfrm>
          <a:prstGeom prst="rect">
            <a:avLst/>
          </a:prstGeom>
          <a:noFill/>
          <a:ln>
            <a:noFill/>
          </a:ln>
        </p:spPr>
      </p:pic>
      <p:sp>
        <p:nvSpPr>
          <p:cNvPr id="52" name="Google Shape;52;p13"/>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3000"/>
              <a:buFont typeface="Century Gothic"/>
              <a:buNone/>
              <a:defRPr>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3" name="Google Shape;53;p13"/>
          <p:cNvSpPr txBox="1"/>
          <p:nvPr>
            <p:ph idx="1" type="body"/>
          </p:nvPr>
        </p:nvSpPr>
        <p:spPr>
          <a:xfrm>
            <a:off x="392906" y="1962923"/>
            <a:ext cx="3687600" cy="233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500"/>
              </a:spcBef>
              <a:spcAft>
                <a:spcPts val="0"/>
              </a:spcAft>
              <a:buSzPts val="1400"/>
              <a:buNone/>
              <a:defRPr/>
            </a:lvl1pPr>
            <a:lvl2pPr indent="-317500" lvl="1" marL="914400" rtl="0" algn="l">
              <a:lnSpc>
                <a:spcPct val="90000"/>
              </a:lnSpc>
              <a:spcBef>
                <a:spcPts val="5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 name="Google Shape;54;p13"/>
          <p:cNvSpPr txBox="1"/>
          <p:nvPr>
            <p:ph idx="2" type="body"/>
          </p:nvPr>
        </p:nvSpPr>
        <p:spPr>
          <a:xfrm>
            <a:off x="4514778" y="1957208"/>
            <a:ext cx="4056300" cy="233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500"/>
              </a:spcBef>
              <a:spcAft>
                <a:spcPts val="0"/>
              </a:spcAft>
              <a:buSzPts val="1400"/>
              <a:buNone/>
              <a:defRPr/>
            </a:lvl1pPr>
            <a:lvl2pPr indent="-317500" lvl="1" marL="914400" rtl="0" algn="l">
              <a:lnSpc>
                <a:spcPct val="90000"/>
              </a:lnSpc>
              <a:spcBef>
                <a:spcPts val="5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de section C">
  <p:cSld name="Page de section C">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0" y="0"/>
            <a:ext cx="9139067" cy="5143500"/>
          </a:xfrm>
          <a:prstGeom prst="rect">
            <a:avLst/>
          </a:prstGeom>
          <a:noFill/>
          <a:ln>
            <a:noFill/>
          </a:ln>
        </p:spPr>
      </p:pic>
      <p:pic>
        <p:nvPicPr>
          <p:cNvPr id="57" name="Google Shape;57;p14"/>
          <p:cNvPicPr preferRelativeResize="0"/>
          <p:nvPr/>
        </p:nvPicPr>
        <p:blipFill rotWithShape="1">
          <a:blip r:embed="rId3">
            <a:alphaModFix/>
          </a:blip>
          <a:srcRect b="0" l="0" r="0" t="0"/>
          <a:stretch/>
        </p:blipFill>
        <p:spPr>
          <a:xfrm>
            <a:off x="0" y="2776"/>
            <a:ext cx="9139068" cy="5140726"/>
          </a:xfrm>
          <a:prstGeom prst="rect">
            <a:avLst/>
          </a:prstGeom>
          <a:noFill/>
          <a:ln>
            <a:noFill/>
          </a:ln>
        </p:spPr>
      </p:pic>
      <p:pic>
        <p:nvPicPr>
          <p:cNvPr id="58" name="Google Shape;58;p14"/>
          <p:cNvPicPr preferRelativeResize="0"/>
          <p:nvPr/>
        </p:nvPicPr>
        <p:blipFill rotWithShape="1">
          <a:blip r:embed="rId4">
            <a:alphaModFix/>
          </a:blip>
          <a:srcRect b="0" l="0" r="0" t="0"/>
          <a:stretch/>
        </p:blipFill>
        <p:spPr>
          <a:xfrm>
            <a:off x="8040289" y="392907"/>
            <a:ext cx="692944" cy="692944"/>
          </a:xfrm>
          <a:prstGeom prst="rect">
            <a:avLst/>
          </a:prstGeom>
          <a:noFill/>
          <a:ln>
            <a:noFill/>
          </a:ln>
        </p:spPr>
      </p:pic>
      <p:pic>
        <p:nvPicPr>
          <p:cNvPr id="59" name="Google Shape;59;p14"/>
          <p:cNvPicPr preferRelativeResize="0"/>
          <p:nvPr/>
        </p:nvPicPr>
        <p:blipFill rotWithShape="1">
          <a:blip r:embed="rId5">
            <a:alphaModFix/>
          </a:blip>
          <a:srcRect b="0" l="0" r="0" t="0"/>
          <a:stretch/>
        </p:blipFill>
        <p:spPr>
          <a:xfrm>
            <a:off x="384062" y="4683738"/>
            <a:ext cx="260662" cy="57925"/>
          </a:xfrm>
          <a:prstGeom prst="rect">
            <a:avLst/>
          </a:prstGeom>
          <a:noFill/>
          <a:ln>
            <a:noFill/>
          </a:ln>
        </p:spPr>
      </p:pic>
      <p:sp>
        <p:nvSpPr>
          <p:cNvPr id="60" name="Google Shape;60;p14"/>
          <p:cNvSpPr txBox="1"/>
          <p:nvPr>
            <p:ph idx="1" type="body"/>
          </p:nvPr>
        </p:nvSpPr>
        <p:spPr>
          <a:xfrm>
            <a:off x="398059" y="1287625"/>
            <a:ext cx="5165400" cy="24510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500"/>
              </a:spcBef>
              <a:spcAft>
                <a:spcPts val="0"/>
              </a:spcAft>
              <a:buSzPts val="4100"/>
              <a:buNone/>
              <a:defRPr b="1" sz="4100">
                <a:solidFill>
                  <a:schemeClr val="lt1"/>
                </a:solidFill>
              </a:defRPr>
            </a:lvl1pPr>
            <a:lvl2pPr indent="-317500" lvl="1" marL="914400" rtl="0" algn="l">
              <a:lnSpc>
                <a:spcPct val="90000"/>
              </a:lnSpc>
              <a:spcBef>
                <a:spcPts val="1200"/>
              </a:spcBef>
              <a:spcAft>
                <a:spcPts val="0"/>
              </a:spcAft>
              <a:buSzPts val="1400"/>
              <a:buChar char="○"/>
              <a:defRPr/>
            </a:lvl2pPr>
            <a:lvl3pPr indent="-317500" lvl="2" marL="1371600" rtl="0" algn="l">
              <a:lnSpc>
                <a:spcPct val="90000"/>
              </a:lnSpc>
              <a:spcBef>
                <a:spcPts val="1200"/>
              </a:spcBef>
              <a:spcAft>
                <a:spcPts val="0"/>
              </a:spcAft>
              <a:buSzPts val="1400"/>
              <a:buChar char="■"/>
              <a:defRPr/>
            </a:lvl3pPr>
            <a:lvl4pPr indent="-317500" lvl="3" marL="1828800" rtl="0" algn="l">
              <a:lnSpc>
                <a:spcPct val="90000"/>
              </a:lnSpc>
              <a:spcBef>
                <a:spcPts val="1200"/>
              </a:spcBef>
              <a:spcAft>
                <a:spcPts val="0"/>
              </a:spcAft>
              <a:buSzPts val="1400"/>
              <a:buChar char="●"/>
              <a:defRPr/>
            </a:lvl4pPr>
            <a:lvl5pPr indent="-317500" lvl="4" marL="2286000" rtl="0" algn="l">
              <a:lnSpc>
                <a:spcPct val="90000"/>
              </a:lnSpc>
              <a:spcBef>
                <a:spcPts val="1200"/>
              </a:spcBef>
              <a:spcAft>
                <a:spcPts val="0"/>
              </a:spcAft>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Vert" type="obj">
  <p:cSld name="OBJECT">
    <p:spTree>
      <p:nvGrpSpPr>
        <p:cNvPr id="6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b="0" l="0" r="0" t="0"/>
          <a:stretch/>
        </p:blipFill>
        <p:spPr>
          <a:xfrm>
            <a:off x="0" y="-4234"/>
            <a:ext cx="9144004" cy="5147735"/>
          </a:xfrm>
          <a:prstGeom prst="rect">
            <a:avLst/>
          </a:prstGeom>
          <a:noFill/>
          <a:ln>
            <a:noFill/>
          </a:ln>
        </p:spPr>
      </p:pic>
      <p:sp>
        <p:nvSpPr>
          <p:cNvPr id="63" name="Google Shape;63;p15"/>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3000"/>
              <a:buFont typeface="Century Gothic"/>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5"/>
          <p:cNvSpPr txBox="1"/>
          <p:nvPr>
            <p:ph idx="1" type="body"/>
          </p:nvPr>
        </p:nvSpPr>
        <p:spPr>
          <a:xfrm>
            <a:off x="392906" y="1962923"/>
            <a:ext cx="8357100" cy="23391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500"/>
              </a:spcBef>
              <a:spcAft>
                <a:spcPts val="0"/>
              </a:spcAft>
              <a:buSzPts val="1400"/>
              <a:buChar char="●"/>
              <a:defRPr/>
            </a:lvl1pPr>
            <a:lvl2pPr indent="-342900" lvl="1" marL="914400" rtl="0" algn="l">
              <a:lnSpc>
                <a:spcPct val="90000"/>
              </a:lnSpc>
              <a:spcBef>
                <a:spcPts val="1200"/>
              </a:spcBef>
              <a:spcAft>
                <a:spcPts val="0"/>
              </a:spcAft>
              <a:buClr>
                <a:schemeClr val="accent1"/>
              </a:buClr>
              <a:buSzPts val="1800"/>
              <a:buChar char="○"/>
              <a:defRPr/>
            </a:lvl2pPr>
            <a:lvl3pPr indent="-317500" lvl="2" marL="1371600" rtl="0" algn="l">
              <a:lnSpc>
                <a:spcPct val="90000"/>
              </a:lnSpc>
              <a:spcBef>
                <a:spcPts val="1200"/>
              </a:spcBef>
              <a:spcAft>
                <a:spcPts val="0"/>
              </a:spcAft>
              <a:buSzPts val="1400"/>
              <a:buChar char="■"/>
              <a:defRPr/>
            </a:lvl3pPr>
            <a:lvl4pPr indent="-317500" lvl="3" marL="1828800" rtl="0" algn="l">
              <a:lnSpc>
                <a:spcPct val="90000"/>
              </a:lnSpc>
              <a:spcBef>
                <a:spcPts val="1200"/>
              </a:spcBef>
              <a:spcAft>
                <a:spcPts val="0"/>
              </a:spcAft>
              <a:buSzPts val="1400"/>
              <a:buChar char="●"/>
              <a:defRPr/>
            </a:lvl4pPr>
            <a:lvl5pPr indent="-317500" lvl="4" marL="2286000" rtl="0" algn="l">
              <a:lnSpc>
                <a:spcPct val="90000"/>
              </a:lnSpc>
              <a:spcBef>
                <a:spcPts val="1200"/>
              </a:spcBef>
              <a:spcAft>
                <a:spcPts val="0"/>
              </a:spcAft>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1C4587"/>
              </a:buClr>
              <a:buSzPts val="3600"/>
              <a:buFont typeface="Montserrat Medium"/>
              <a:buNone/>
              <a:defRPr sz="3600">
                <a:solidFill>
                  <a:srgbClr val="1C4587"/>
                </a:solidFill>
                <a:latin typeface="Montserrat Medium"/>
                <a:ea typeface="Montserrat Medium"/>
                <a:cs typeface="Montserrat Medium"/>
                <a:sym typeface="Montserra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C4587"/>
              </a:buClr>
              <a:buSzPts val="2800"/>
              <a:buFont typeface="Montserrat Medium"/>
              <a:buNone/>
              <a:defRPr>
                <a:solidFill>
                  <a:srgbClr val="1C4587"/>
                </a:solidFill>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npr.org/templates/story/story.php?storyId=1697475"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rxiv.org/abs/1012.0729" TargetMode="Externa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www.cityvitae.com/the-economic-crash-will-slow-down-the-electric-vehicle-revolution-but-not-for-long/"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otexts.com/fpp3/combinations.html"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www.realtor.com/advice/buy/everything-you-ever-need-to-know-about-home-insurance/" TargetMode="Externa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towardsdatascience.com/stock-price-prediction-system-using-1d-cnn-with-tensorflow-js-machine-learning-easy-and-fun-fe5323e68ffb" TargetMode="Externa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siliconcanals.com/news/covid-19-catch-up-new-ai-tool-detects-affected-lung-tissue-by-analysing-x-ray-images/" TargetMode="Externa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truestock.io/article/top-5-benefits-of-using-machine-learning-for-demand-forecasting" TargetMode="Externa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www.reddit.com/r/MapPorn/comments/cxilm8/2019_canadian_federal_election_projection_as_of/" TargetMode="Externa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eb.stanford.edu/~hastie/ISLR2/ISLRv2_website.pdf" TargetMode="External"/><Relationship Id="rId4" Type="http://schemas.openxmlformats.org/officeDocument/2006/relationships/hyperlink" Target="https://jakevdp.github.io/PythonDataScienceHandbook/05.01-what-is-machine-learning.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7.jpg"/><Relationship Id="rId4" Type="http://schemas.openxmlformats.org/officeDocument/2006/relationships/hyperlink" Target="https://courses.cs.washington.edu/courses/cse143/20au/text-classifier/binary-tre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hyperlink" Target="https://iprathore71.medium.com/classification-algorithm-and-its-types-in-machine-learning-d1816809664b"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hyperlink" Target="https://towardsdatascience.com/face-recognition-for-beginners-a7a9bd5eb5c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s://www.sparhandy.de/apple/info/siri/" TargetMode="External"/><Relationship Id="rId4" Type="http://schemas.openxmlformats.org/officeDocument/2006/relationships/image" Target="../media/image24.jpg"/><Relationship Id="rId5" Type="http://schemas.openxmlformats.org/officeDocument/2006/relationships/image" Target="../media/image3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www.youtube.com/watch?v=3qD-GR87usw" TargetMode="External"/><Relationship Id="rId4" Type="http://schemas.openxmlformats.org/officeDocument/2006/relationships/image" Target="../media/image44.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colah.github.io/posts/2014-10-Visualizing-MNIST/" TargetMode="Externa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colah.github.io/posts/2014-10-Visualizing-MNIST/" TargetMode="Externa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blogs.nvidia.com/blog/2016/07/29/whats-difference-artificial-intelligence-machine-learning-deep-learning-ai/" TargetMode="External"/><Relationship Id="rId4" Type="http://schemas.openxmlformats.org/officeDocument/2006/relationships/hyperlink" Target="https://www.coursera.org/learn/machine-learning" TargetMode="External"/><Relationship Id="rId5" Type="http://schemas.openxmlformats.org/officeDocument/2006/relationships/hyperlink" Target="http://www.mckinsey.com/industries/high-tech/our-insights/an-executives-guide-to-machine-learning" TargetMode="External"/><Relationship Id="rId6" Type="http://schemas.openxmlformats.org/officeDocument/2006/relationships/hyperlink" Target="http://homes.cs.washington.edu/~pedrod/papers/cacm12.pdf" TargetMode="External"/><Relationship Id="rId7" Type="http://schemas.openxmlformats.org/officeDocument/2006/relationships/hyperlink" Target="http://www.cs.cmu.edu/~tom/pubs/MachineLearning.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8.png"/><Relationship Id="rId4" Type="http://schemas.openxmlformats.org/officeDocument/2006/relationships/image" Target="../media/image56.png"/><Relationship Id="rId5" Type="http://schemas.openxmlformats.org/officeDocument/2006/relationships/image" Target="../media/image48.png"/><Relationship Id="rId6"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40.png"/><Relationship Id="rId6"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56.png"/><Relationship Id="rId5" Type="http://schemas.openxmlformats.org/officeDocument/2006/relationships/image" Target="../media/image43.png"/><Relationship Id="rId6"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image" Target="../media/image38.png"/><Relationship Id="rId5"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53.png"/><Relationship Id="rId7" Type="http://schemas.openxmlformats.org/officeDocument/2006/relationships/image" Target="../media/image55.png"/><Relationship Id="rId8"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5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blogs.nvidia.com/blog/2016/07/29/whats-difference-artificial-intelligence-machine-learning-deep-learning-ai/" TargetMode="External"/><Relationship Id="rId4" Type="http://schemas.openxmlformats.org/officeDocument/2006/relationships/hyperlink" Target="https://www.coursera.org/learn/machine-learning" TargetMode="External"/><Relationship Id="rId5" Type="http://schemas.openxmlformats.org/officeDocument/2006/relationships/hyperlink" Target="http://www.mckinsey.com/industries/high-tech/our-insights/an-executives-guide-to-machine-learning" TargetMode="External"/><Relationship Id="rId6" Type="http://schemas.openxmlformats.org/officeDocument/2006/relationships/hyperlink" Target="http://homes.cs.washington.edu/~pedrod/papers/cacm12.pdf" TargetMode="External"/><Relationship Id="rId7" Type="http://schemas.openxmlformats.org/officeDocument/2006/relationships/hyperlink" Target="http://www.cs.cmu.edu/~tom/pubs/MachineLearning.pdf"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jakevdp.github.io/PythonDataScienceHandbook/"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66.png"/><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74.jp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7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78.pn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73.png"/><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www.datasciencecourse.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Montserrat"/>
                <a:ea typeface="Montserrat"/>
                <a:cs typeface="Montserrat"/>
                <a:sym typeface="Montserrat"/>
              </a:rPr>
              <a:t>Cours</a:t>
            </a:r>
            <a:r>
              <a:rPr lang="en">
                <a:latin typeface="Montserrat"/>
                <a:ea typeface="Montserrat"/>
                <a:cs typeface="Montserrat"/>
                <a:sym typeface="Montserrat"/>
              </a:rPr>
              <a:t> 2: Apprentissage Statistique pour la Science des Données</a:t>
            </a:r>
            <a:endParaRPr sz="3300">
              <a:latin typeface="Montserrat"/>
              <a:ea typeface="Montserrat"/>
              <a:cs typeface="Montserrat"/>
              <a:sym typeface="Montserrat"/>
            </a:endParaRPr>
          </a:p>
        </p:txBody>
      </p:sp>
      <p:sp>
        <p:nvSpPr>
          <p:cNvPr id="70" name="Google Shape;70;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Gauthier Gidel </a:t>
            </a:r>
            <a:endParaRPr/>
          </a:p>
          <a:p>
            <a:pPr indent="0" lvl="0" marL="0" rtl="0" algn="ctr">
              <a:spcBef>
                <a:spcPts val="0"/>
              </a:spcBef>
              <a:spcAft>
                <a:spcPts val="0"/>
              </a:spcAft>
              <a:buNone/>
            </a:pPr>
            <a:r>
              <a:rPr lang="en"/>
              <a:t>4 Septembre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Apprentissage Supervisé</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Apprentissage Supervisé: Entrée - Sortie</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66666"/>
                </a:solidFill>
                <a:highlight>
                  <a:srgbClr val="FFFFFF"/>
                </a:highlight>
              </a:rPr>
              <a:t>Dans de nombreuse applications la sortie est une fonction d’un grand nombre de données d’entrées</a:t>
            </a:r>
            <a:r>
              <a:rPr lang="en">
                <a:solidFill>
                  <a:srgbClr val="666666"/>
                </a:solidFill>
                <a:highlight>
                  <a:srgbClr val="FFFFFF"/>
                </a:highlight>
              </a:rPr>
              <a:t>,</a:t>
            </a:r>
            <a:endParaRPr>
              <a:solidFill>
                <a:srgbClr val="666666"/>
              </a:solidFill>
              <a:highlight>
                <a:srgbClr val="FFFFFF"/>
              </a:highlight>
            </a:endParaRPr>
          </a:p>
          <a:p>
            <a:pPr indent="-342900" lvl="0" marL="457200" rtl="0" algn="l">
              <a:spcBef>
                <a:spcPts val="2200"/>
              </a:spcBef>
              <a:spcAft>
                <a:spcPts val="0"/>
              </a:spcAft>
              <a:buClr>
                <a:srgbClr val="666666"/>
              </a:buClr>
              <a:buSzPts val="1800"/>
              <a:buChar char="-"/>
            </a:pPr>
            <a:r>
              <a:rPr lang="en">
                <a:solidFill>
                  <a:srgbClr val="666666"/>
                </a:solidFill>
                <a:highlight>
                  <a:srgbClr val="FFFFFF"/>
                </a:highlight>
              </a:rPr>
              <a:t>Profil génétique → Risque de développer une maladie</a:t>
            </a:r>
            <a:endParaRPr>
              <a:solidFill>
                <a:srgbClr val="666666"/>
              </a:solidFill>
              <a:highlight>
                <a:srgbClr val="FFFFFF"/>
              </a:highlight>
            </a:endParaRPr>
          </a:p>
          <a:p>
            <a:pPr indent="-342900" lvl="0" marL="457200" rtl="0" algn="l">
              <a:spcBef>
                <a:spcPts val="0"/>
              </a:spcBef>
              <a:spcAft>
                <a:spcPts val="0"/>
              </a:spcAft>
              <a:buClr>
                <a:srgbClr val="666666"/>
              </a:buClr>
              <a:buSzPts val="1800"/>
              <a:buChar char="-"/>
            </a:pPr>
            <a:r>
              <a:rPr lang="en">
                <a:solidFill>
                  <a:srgbClr val="666666"/>
                </a:solidFill>
                <a:highlight>
                  <a:srgbClr val="FFFFFF"/>
                </a:highlight>
              </a:rPr>
              <a:t>Caractéristiques de la personne → récidive?</a:t>
            </a:r>
            <a:endParaRPr>
              <a:solidFill>
                <a:srgbClr val="666666"/>
              </a:solidFill>
              <a:highlight>
                <a:srgbClr val="FFFFFF"/>
              </a:highlight>
            </a:endParaRPr>
          </a:p>
          <a:p>
            <a:pPr indent="-342900" lvl="0" marL="457200" rtl="0" algn="l">
              <a:spcBef>
                <a:spcPts val="0"/>
              </a:spcBef>
              <a:spcAft>
                <a:spcPts val="0"/>
              </a:spcAft>
              <a:buClr>
                <a:srgbClr val="666666"/>
              </a:buClr>
              <a:buSzPts val="1800"/>
              <a:buChar char="-"/>
            </a:pPr>
            <a:r>
              <a:rPr lang="en">
                <a:solidFill>
                  <a:srgbClr val="666666"/>
                </a:solidFill>
                <a:highlight>
                  <a:srgbClr val="FFFFFF"/>
                </a:highlight>
              </a:rPr>
              <a:t>Plan marketing → Montant total des ventes</a:t>
            </a:r>
            <a:endParaRPr>
              <a:solidFill>
                <a:srgbClr val="666666"/>
              </a:solidFill>
              <a:highlight>
                <a:srgbClr val="FFFFFF"/>
              </a:highlight>
            </a:endParaRPr>
          </a:p>
          <a:p>
            <a:pPr indent="-342900" lvl="0" marL="457200" rtl="0" algn="l">
              <a:spcBef>
                <a:spcPts val="0"/>
              </a:spcBef>
              <a:spcAft>
                <a:spcPts val="0"/>
              </a:spcAft>
              <a:buClr>
                <a:srgbClr val="666666"/>
              </a:buClr>
              <a:buSzPts val="1800"/>
              <a:buChar char="-"/>
            </a:pPr>
            <a:r>
              <a:rPr lang="en">
                <a:solidFill>
                  <a:srgbClr val="666666"/>
                </a:solidFill>
                <a:highlight>
                  <a:srgbClr val="FFFFFF"/>
                </a:highlight>
              </a:rPr>
              <a:t>Valeurs des pixels de l'image → Contenu de l'image</a:t>
            </a:r>
            <a:endParaRPr>
              <a:solidFill>
                <a:srgbClr val="666666"/>
              </a:solidFill>
              <a:highlight>
                <a:srgbClr val="FFFFFF"/>
              </a:highlight>
            </a:endParaRPr>
          </a:p>
          <a:p>
            <a:pPr indent="0" lvl="0" marL="457200" rtl="0" algn="l">
              <a:spcBef>
                <a:spcPts val="2200"/>
              </a:spcBef>
              <a:spcAft>
                <a:spcPts val="2200"/>
              </a:spcAft>
              <a:buNone/>
            </a:pPr>
            <a:r>
              <a:t/>
            </a:r>
            <a:endParaRPr>
              <a:solidFill>
                <a:srgbClr val="666666"/>
              </a:solidFill>
              <a:highlight>
                <a:srgbClr val="FFFFFF"/>
              </a:highlight>
            </a:endParaRPr>
          </a:p>
        </p:txBody>
      </p:sp>
      <p:pic>
        <p:nvPicPr>
          <p:cNvPr id="142" name="Google Shape;142;p26"/>
          <p:cNvPicPr preferRelativeResize="0"/>
          <p:nvPr/>
        </p:nvPicPr>
        <p:blipFill>
          <a:blip r:embed="rId3">
            <a:alphaModFix/>
          </a:blip>
          <a:stretch>
            <a:fillRect/>
          </a:stretch>
        </p:blipFill>
        <p:spPr>
          <a:xfrm>
            <a:off x="1492425" y="3778700"/>
            <a:ext cx="6159150" cy="940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Apprendre une fonction reliant l’entrée et la sortie</a:t>
            </a:r>
            <a:endParaRPr/>
          </a:p>
          <a:p>
            <a:pPr indent="0" lvl="0" marL="0" rtl="0" algn="l">
              <a:spcBef>
                <a:spcPts val="0"/>
              </a:spcBef>
              <a:spcAft>
                <a:spcPts val="0"/>
              </a:spcAft>
              <a:buNone/>
            </a:pPr>
            <a:r>
              <a:t/>
            </a:r>
            <a:endParaRPr/>
          </a:p>
        </p:txBody>
      </p:sp>
      <p:sp>
        <p:nvSpPr>
          <p:cNvPr id="148" name="Google Shape;148;p27"/>
          <p:cNvSpPr txBox="1"/>
          <p:nvPr>
            <p:ph idx="1" type="body"/>
          </p:nvPr>
        </p:nvSpPr>
        <p:spPr>
          <a:xfrm>
            <a:off x="311700" y="1152475"/>
            <a:ext cx="4260300" cy="3416400"/>
          </a:xfrm>
          <a:prstGeom prst="rect">
            <a:avLst/>
          </a:prstGeom>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solidFill>
                  <a:srgbClr val="1C4587"/>
                </a:solidFill>
              </a:rPr>
              <a:t>f</a:t>
            </a:r>
            <a:r>
              <a:rPr lang="en"/>
              <a:t> est une fonction “simple” qui décrit la relation entre l’entrée </a:t>
            </a:r>
            <a:r>
              <a:rPr lang="en">
                <a:solidFill>
                  <a:srgbClr val="45818E"/>
                </a:solidFill>
              </a:rPr>
              <a:t>x </a:t>
            </a:r>
            <a:r>
              <a:rPr lang="en"/>
              <a:t>et la sortie</a:t>
            </a:r>
            <a:r>
              <a:rPr lang="en"/>
              <a:t> </a:t>
            </a:r>
            <a:r>
              <a:rPr b="1" lang="en">
                <a:solidFill>
                  <a:srgbClr val="990000"/>
                </a:solidFill>
              </a:rPr>
              <a:t>y.</a:t>
            </a:r>
            <a:endParaRPr b="1">
              <a:solidFill>
                <a:srgbClr val="990000"/>
              </a:solidFill>
            </a:endParaRPr>
          </a:p>
          <a:p>
            <a:pPr indent="-342900" lvl="0" marL="457200" rtl="0" algn="l">
              <a:spcBef>
                <a:spcPts val="0"/>
              </a:spcBef>
              <a:spcAft>
                <a:spcPts val="0"/>
              </a:spcAft>
              <a:buClr>
                <a:srgbClr val="666666"/>
              </a:buClr>
              <a:buSzPts val="1800"/>
              <a:buChar char="-"/>
            </a:pPr>
            <a:r>
              <a:rPr b="1" lang="en">
                <a:solidFill>
                  <a:srgbClr val="666666"/>
                </a:solidFill>
              </a:rPr>
              <a:t>𝜺</a:t>
            </a:r>
            <a:r>
              <a:rPr b="1" baseline="-25000" lang="en">
                <a:solidFill>
                  <a:srgbClr val="666666"/>
                </a:solidFill>
              </a:rPr>
              <a:t>i</a:t>
            </a:r>
            <a:r>
              <a:rPr b="1" lang="en">
                <a:solidFill>
                  <a:srgbClr val="666666"/>
                </a:solidFill>
              </a:rPr>
              <a:t> </a:t>
            </a:r>
            <a:r>
              <a:rPr lang="en">
                <a:solidFill>
                  <a:srgbClr val="666666"/>
                </a:solidFill>
              </a:rPr>
              <a:t>reflète les variations possibles de sortie pour une même entrée que l'on ne </a:t>
            </a:r>
            <a:r>
              <a:rPr b="1" lang="en">
                <a:solidFill>
                  <a:srgbClr val="666666"/>
                </a:solidFill>
              </a:rPr>
              <a:t>peut pas apprendre</a:t>
            </a:r>
            <a:r>
              <a:rPr lang="en">
                <a:solidFill>
                  <a:srgbClr val="666666"/>
                </a:solidFill>
              </a:rPr>
              <a:t>. </a:t>
            </a:r>
            <a:endParaRPr>
              <a:solidFill>
                <a:srgbClr val="666666"/>
              </a:solidFill>
            </a:endParaRPr>
          </a:p>
          <a:p>
            <a:pPr indent="0" lvl="0" marL="457200" rtl="0" algn="l">
              <a:spcBef>
                <a:spcPts val="1200"/>
              </a:spcBef>
              <a:spcAft>
                <a:spcPts val="1200"/>
              </a:spcAft>
              <a:buNone/>
            </a:pPr>
            <a:r>
              <a:rPr lang="en">
                <a:solidFill>
                  <a:srgbClr val="666666"/>
                </a:solidFill>
              </a:rPr>
              <a:t>(car on a pas assez d’information en entrée, ou à cause du hasard) Example: </a:t>
            </a:r>
            <a:r>
              <a:rPr lang="en" u="sng">
                <a:solidFill>
                  <a:schemeClr val="hlink"/>
                </a:solidFill>
                <a:hlinkClick r:id="rId3"/>
              </a:rPr>
              <a:t>coin toss </a:t>
            </a:r>
            <a:endParaRPr>
              <a:solidFill>
                <a:srgbClr val="666666"/>
              </a:solidFill>
            </a:endParaRPr>
          </a:p>
        </p:txBody>
      </p:sp>
      <p:pic>
        <p:nvPicPr>
          <p:cNvPr id="149" name="Google Shape;149;p27"/>
          <p:cNvPicPr preferRelativeResize="0"/>
          <p:nvPr/>
        </p:nvPicPr>
        <p:blipFill>
          <a:blip r:embed="rId4">
            <a:alphaModFix/>
          </a:blip>
          <a:stretch>
            <a:fillRect/>
          </a:stretch>
        </p:blipFill>
        <p:spPr>
          <a:xfrm>
            <a:off x="4677400" y="1594550"/>
            <a:ext cx="4466600" cy="3045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8"/>
          <p:cNvPicPr preferRelativeResize="0"/>
          <p:nvPr/>
        </p:nvPicPr>
        <p:blipFill>
          <a:blip r:embed="rId3">
            <a:alphaModFix/>
          </a:blip>
          <a:stretch>
            <a:fillRect/>
          </a:stretch>
        </p:blipFill>
        <p:spPr>
          <a:xfrm>
            <a:off x="4119602" y="1809812"/>
            <a:ext cx="3742280" cy="432000"/>
          </a:xfrm>
          <a:prstGeom prst="rect">
            <a:avLst/>
          </a:prstGeom>
          <a:noFill/>
          <a:ln>
            <a:noFill/>
          </a:ln>
        </p:spPr>
      </p:pic>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Apprentissage Supervisé: Entrée - Sortie </a:t>
            </a:r>
            <a:endParaRPr/>
          </a:p>
          <a:p>
            <a:pPr indent="0" lvl="0" marL="0" rtl="0" algn="l">
              <a:spcBef>
                <a:spcPts val="0"/>
              </a:spcBef>
              <a:spcAft>
                <a:spcPts val="0"/>
              </a:spcAft>
              <a:buNone/>
            </a:pPr>
            <a:r>
              <a:t/>
            </a:r>
            <a:endParaRPr/>
          </a:p>
        </p:txBody>
      </p:sp>
      <p:sp>
        <p:nvSpPr>
          <p:cNvPr id="156" name="Google Shape;156;p28"/>
          <p:cNvSpPr txBox="1"/>
          <p:nvPr/>
        </p:nvSpPr>
        <p:spPr>
          <a:xfrm>
            <a:off x="902400" y="1533600"/>
            <a:ext cx="6280500" cy="2370900"/>
          </a:xfrm>
          <a:prstGeom prst="rect">
            <a:avLst/>
          </a:prstGeom>
          <a:noFill/>
          <a:ln>
            <a:noFill/>
          </a:ln>
        </p:spPr>
        <p:txBody>
          <a:bodyPr anchorCtr="0" anchor="t" bIns="0" lIns="0" spcFirstLastPara="1" rIns="0" wrap="square" tIns="0">
            <a:noAutofit/>
          </a:bodyPr>
          <a:lstStyle/>
          <a:p>
            <a:pPr indent="0" lvl="0" marL="0" rtl="0" algn="l">
              <a:spcBef>
                <a:spcPts val="300"/>
              </a:spcBef>
              <a:spcAft>
                <a:spcPts val="0"/>
              </a:spcAft>
              <a:buNone/>
            </a:pPr>
            <a:r>
              <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rPr lang="en" sz="2100" u="sng">
                <a:solidFill>
                  <a:srgbClr val="666666"/>
                </a:solidFill>
                <a:latin typeface="Barlow Semi Condensed Light"/>
                <a:ea typeface="Barlow Semi Condensed Light"/>
                <a:cs typeface="Barlow Semi Condensed Light"/>
                <a:sym typeface="Barlow Semi Condensed Light"/>
              </a:rPr>
              <a:t>Ce que l’on a</a:t>
            </a:r>
            <a:r>
              <a:rPr lang="en" sz="2100">
                <a:solidFill>
                  <a:srgbClr val="666666"/>
                </a:solidFill>
                <a:latin typeface="Barlow Semi Condensed Light"/>
                <a:ea typeface="Barlow Semi Condensed Light"/>
                <a:cs typeface="Barlow Semi Condensed Light"/>
                <a:sym typeface="Barlow Semi Condensed Light"/>
              </a:rPr>
              <a:t>: des observations: </a:t>
            </a:r>
            <a:endParaRPr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Clr>
                <a:schemeClr val="dk1"/>
              </a:buClr>
              <a:buSzPts val="1100"/>
              <a:buFont typeface="Arial"/>
              <a:buNone/>
            </a:pPr>
            <a:r>
              <a:rPr i="1" lang="en" sz="2100">
                <a:solidFill>
                  <a:srgbClr val="666666"/>
                </a:solidFill>
                <a:latin typeface="Barlow Semi Condensed Light"/>
                <a:ea typeface="Barlow Semi Condensed Light"/>
                <a:cs typeface="Barlow Semi Condensed Light"/>
                <a:sym typeface="Barlow Semi Condensed Light"/>
              </a:rPr>
              <a:t>Exemples:</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Clr>
                <a:schemeClr val="dk1"/>
              </a:buClr>
              <a:buSzPts val="1100"/>
              <a:buFont typeface="Arial"/>
              <a:buNone/>
            </a:pPr>
            <a:r>
              <a:rPr i="1" lang="en" sz="2100">
                <a:solidFill>
                  <a:srgbClr val="666666"/>
                </a:solidFill>
                <a:latin typeface="Barlow Semi Condensed Light"/>
                <a:ea typeface="Barlow Semi Condensed Light"/>
                <a:cs typeface="Barlow Semi Condensed Light"/>
                <a:sym typeface="Barlow Semi Condensed Light"/>
              </a:rPr>
              <a:t>Entrée : Images, son, texte, vidéo.</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Clr>
                <a:schemeClr val="dk1"/>
              </a:buClr>
              <a:buSzPts val="1100"/>
              <a:buFont typeface="Arial"/>
              <a:buNone/>
            </a:pPr>
            <a:r>
              <a:rPr i="1" lang="en" sz="2100">
                <a:solidFill>
                  <a:srgbClr val="666666"/>
                </a:solidFill>
                <a:latin typeface="Barlow Semi Condensed Light"/>
                <a:ea typeface="Barlow Semi Condensed Light"/>
                <a:cs typeface="Barlow Semi Condensed Light"/>
                <a:sym typeface="Barlow Semi Condensed Light"/>
              </a:rPr>
              <a:t>Sortie : étiquettes (prédiction), réponse réelle (régression).</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t/>
            </a:r>
            <a:endParaRPr sz="2100" u="sng">
              <a:solidFill>
                <a:srgbClr val="666666"/>
              </a:solidFill>
              <a:latin typeface="Barlow Semi Condensed Light"/>
              <a:ea typeface="Barlow Semi Condensed Light"/>
              <a:cs typeface="Barlow Semi Condensed Light"/>
              <a:sym typeface="Barlow Semi Condensed Light"/>
            </a:endParaRPr>
          </a:p>
        </p:txBody>
      </p:sp>
      <p:sp>
        <p:nvSpPr>
          <p:cNvPr id="157" name="Google Shape;157;p28"/>
          <p:cNvSpPr txBox="1"/>
          <p:nvPr/>
        </p:nvSpPr>
        <p:spPr>
          <a:xfrm>
            <a:off x="902400" y="1202075"/>
            <a:ext cx="7353900" cy="582600"/>
          </a:xfrm>
          <a:prstGeom prst="rect">
            <a:avLst/>
          </a:prstGeom>
          <a:noFill/>
          <a:ln>
            <a:noFill/>
          </a:ln>
        </p:spPr>
        <p:txBody>
          <a:bodyPr anchorCtr="0" anchor="t" bIns="0" lIns="0" spcFirstLastPara="1" rIns="0" wrap="square" tIns="0">
            <a:noAutofit/>
          </a:bodyPr>
          <a:lstStyle/>
          <a:p>
            <a:pPr indent="0" lvl="0" marL="0" rtl="0" algn="l">
              <a:spcBef>
                <a:spcPts val="300"/>
              </a:spcBef>
              <a:spcAft>
                <a:spcPts val="0"/>
              </a:spcAft>
              <a:buNone/>
            </a:pPr>
            <a:r>
              <a:rPr lang="en" sz="2100" u="sng">
                <a:solidFill>
                  <a:srgbClr val="666666"/>
                </a:solidFill>
                <a:latin typeface="Barlow Semi Condensed Light"/>
                <a:ea typeface="Barlow Semi Condensed Light"/>
                <a:cs typeface="Barlow Semi Condensed Light"/>
                <a:sym typeface="Barlow Semi Condensed Light"/>
              </a:rPr>
              <a:t>Objectif</a:t>
            </a:r>
            <a:r>
              <a:rPr lang="en" sz="2100" u="sng">
                <a:solidFill>
                  <a:srgbClr val="666666"/>
                </a:solidFill>
                <a:latin typeface="Barlow Semi Condensed Light"/>
                <a:ea typeface="Barlow Semi Condensed Light"/>
                <a:cs typeface="Barlow Semi Condensed Light"/>
                <a:sym typeface="Barlow Semi Condensed Light"/>
              </a:rPr>
              <a:t>:</a:t>
            </a:r>
            <a:r>
              <a:rPr lang="en" sz="2100">
                <a:solidFill>
                  <a:srgbClr val="666666"/>
                </a:solidFill>
                <a:latin typeface="Barlow Semi Condensed Light"/>
                <a:ea typeface="Barlow Semi Condensed Light"/>
                <a:cs typeface="Barlow Semi Condensed Light"/>
                <a:sym typeface="Barlow Semi Condensed Light"/>
              </a:rPr>
              <a:t> Étant donnée une entrée x, il faut prédire une sortie y.</a:t>
            </a:r>
            <a:endParaRPr sz="2100" u="sng">
              <a:solidFill>
                <a:srgbClr val="666666"/>
              </a:solidFill>
              <a:latin typeface="Barlow Semi Condensed Light"/>
              <a:ea typeface="Barlow Semi Condensed Light"/>
              <a:cs typeface="Barlow Semi Condensed Light"/>
              <a:sym typeface="Barlow Semi Condensed Light"/>
            </a:endParaRPr>
          </a:p>
        </p:txBody>
      </p:sp>
      <p:pic>
        <p:nvPicPr>
          <p:cNvPr id="158" name="Google Shape;158;p28"/>
          <p:cNvPicPr preferRelativeResize="0"/>
          <p:nvPr/>
        </p:nvPicPr>
        <p:blipFill>
          <a:blip r:embed="rId4">
            <a:alphaModFix/>
          </a:blip>
          <a:stretch>
            <a:fillRect/>
          </a:stretch>
        </p:blipFill>
        <p:spPr>
          <a:xfrm>
            <a:off x="663725" y="2748113"/>
            <a:ext cx="2438400" cy="1857375"/>
          </a:xfrm>
          <a:prstGeom prst="rect">
            <a:avLst/>
          </a:prstGeom>
          <a:noFill/>
          <a:ln cap="flat" cmpd="sng" w="19050">
            <a:solidFill>
              <a:srgbClr val="666666"/>
            </a:solidFill>
            <a:prstDash val="solid"/>
            <a:round/>
            <a:headEnd len="sm" w="sm" type="none"/>
            <a:tailEnd len="sm" w="sm" type="none"/>
          </a:ln>
        </p:spPr>
      </p:pic>
      <p:pic>
        <p:nvPicPr>
          <p:cNvPr id="159" name="Google Shape;159;p28"/>
          <p:cNvPicPr preferRelativeResize="0"/>
          <p:nvPr/>
        </p:nvPicPr>
        <p:blipFill>
          <a:blip r:embed="rId5">
            <a:alphaModFix/>
          </a:blip>
          <a:stretch>
            <a:fillRect/>
          </a:stretch>
        </p:blipFill>
        <p:spPr>
          <a:xfrm>
            <a:off x="3948025" y="2679875"/>
            <a:ext cx="4351300" cy="1993875"/>
          </a:xfrm>
          <a:prstGeom prst="rect">
            <a:avLst/>
          </a:prstGeom>
          <a:noFill/>
          <a:ln cap="flat" cmpd="sng" w="19050">
            <a:solidFill>
              <a:srgbClr val="666666"/>
            </a:solidFill>
            <a:prstDash val="solid"/>
            <a:round/>
            <a:headEnd len="sm" w="sm" type="none"/>
            <a:tailEnd len="sm" w="sm" type="none"/>
          </a:ln>
        </p:spPr>
      </p:pic>
      <p:sp>
        <p:nvSpPr>
          <p:cNvPr id="160" name="Google Shape;160;p28"/>
          <p:cNvSpPr/>
          <p:nvPr/>
        </p:nvSpPr>
        <p:spPr>
          <a:xfrm>
            <a:off x="4761750" y="1876050"/>
            <a:ext cx="402000" cy="390900"/>
          </a:xfrm>
          <a:prstGeom prst="rect">
            <a:avLst/>
          </a:prstGeom>
          <a:noFill/>
          <a:ln cap="flat" cmpd="sng" w="1905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28"/>
          <p:cNvCxnSpPr>
            <a:stCxn id="160" idx="2"/>
          </p:cNvCxnSpPr>
          <p:nvPr/>
        </p:nvCxnSpPr>
        <p:spPr>
          <a:xfrm flipH="1">
            <a:off x="4239450" y="2266950"/>
            <a:ext cx="723300" cy="502200"/>
          </a:xfrm>
          <a:prstGeom prst="straightConnector1">
            <a:avLst/>
          </a:prstGeom>
          <a:noFill/>
          <a:ln cap="flat" cmpd="sng" w="19050">
            <a:solidFill>
              <a:srgbClr val="DD7E6B"/>
            </a:solidFill>
            <a:prstDash val="solid"/>
            <a:round/>
            <a:headEnd len="med" w="med" type="none"/>
            <a:tailEnd len="med" w="med" type="triangle"/>
          </a:ln>
        </p:spPr>
      </p:cxnSp>
      <p:cxnSp>
        <p:nvCxnSpPr>
          <p:cNvPr id="162" name="Google Shape;162;p28"/>
          <p:cNvCxnSpPr>
            <a:stCxn id="160" idx="2"/>
          </p:cNvCxnSpPr>
          <p:nvPr/>
        </p:nvCxnSpPr>
        <p:spPr>
          <a:xfrm>
            <a:off x="4962750" y="2266950"/>
            <a:ext cx="150600" cy="432000"/>
          </a:xfrm>
          <a:prstGeom prst="straightConnector1">
            <a:avLst/>
          </a:prstGeom>
          <a:noFill/>
          <a:ln cap="flat" cmpd="sng" w="19050">
            <a:solidFill>
              <a:srgbClr val="DD7E6B"/>
            </a:solidFill>
            <a:prstDash val="solid"/>
            <a:round/>
            <a:headEnd len="med" w="med" type="none"/>
            <a:tailEnd len="med" w="med" type="triangle"/>
          </a:ln>
        </p:spPr>
      </p:cxnSp>
      <p:sp>
        <p:nvSpPr>
          <p:cNvPr id="163" name="Google Shape;163;p28"/>
          <p:cNvSpPr/>
          <p:nvPr/>
        </p:nvSpPr>
        <p:spPr>
          <a:xfrm>
            <a:off x="4228350" y="1876050"/>
            <a:ext cx="402000" cy="390900"/>
          </a:xfrm>
          <a:prstGeom prst="rect">
            <a:avLst/>
          </a:prstGeom>
          <a:noFill/>
          <a:ln cap="flat" cmpd="sng" w="1905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8"/>
          <p:cNvCxnSpPr>
            <a:stCxn id="163" idx="2"/>
          </p:cNvCxnSpPr>
          <p:nvPr/>
        </p:nvCxnSpPr>
        <p:spPr>
          <a:xfrm>
            <a:off x="4429350" y="2266950"/>
            <a:ext cx="171600" cy="1536900"/>
          </a:xfrm>
          <a:prstGeom prst="straightConnector1">
            <a:avLst/>
          </a:prstGeom>
          <a:noFill/>
          <a:ln cap="flat" cmpd="sng" w="19050">
            <a:solidFill>
              <a:srgbClr val="F9CB9C"/>
            </a:solidFill>
            <a:prstDash val="solid"/>
            <a:round/>
            <a:headEnd len="med" w="med" type="none"/>
            <a:tailEnd len="med" w="med" type="triangle"/>
          </a:ln>
        </p:spPr>
      </p:cxnSp>
      <p:cxnSp>
        <p:nvCxnSpPr>
          <p:cNvPr id="165" name="Google Shape;165;p28"/>
          <p:cNvCxnSpPr>
            <a:stCxn id="163" idx="2"/>
          </p:cNvCxnSpPr>
          <p:nvPr/>
        </p:nvCxnSpPr>
        <p:spPr>
          <a:xfrm>
            <a:off x="4429350" y="2266950"/>
            <a:ext cx="774300" cy="1456800"/>
          </a:xfrm>
          <a:prstGeom prst="straightConnector1">
            <a:avLst/>
          </a:prstGeom>
          <a:noFill/>
          <a:ln cap="flat" cmpd="sng" w="19050">
            <a:solidFill>
              <a:srgbClr val="F9CB9C"/>
            </a:solidFill>
            <a:prstDash val="solid"/>
            <a:round/>
            <a:headEnd len="med" w="med" type="none"/>
            <a:tailEnd len="med" w="med" type="triangle"/>
          </a:ln>
        </p:spPr>
      </p:cxnSp>
      <p:sp>
        <p:nvSpPr>
          <p:cNvPr id="166" name="Google Shape;166;p28"/>
          <p:cNvSpPr txBox="1"/>
          <p:nvPr/>
        </p:nvSpPr>
        <p:spPr>
          <a:xfrm>
            <a:off x="6469550" y="2657850"/>
            <a:ext cx="25617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Barlow Semi Condensed Light"/>
                <a:ea typeface="Barlow Semi Condensed Light"/>
                <a:cs typeface="Barlow Semi Condensed Light"/>
                <a:sym typeface="Barlow Semi Condensed Light"/>
              </a:rPr>
              <a:t>Source: Descript software</a:t>
            </a:r>
            <a:endParaRPr sz="1000">
              <a:latin typeface="Barlow Semi Condensed Light"/>
              <a:ea typeface="Barlow Semi Condensed Light"/>
              <a:cs typeface="Barlow Semi Condensed Light"/>
              <a:sym typeface="Barlow Semi Condensed Light"/>
            </a:endParaRPr>
          </a:p>
        </p:txBody>
      </p:sp>
      <p:sp>
        <p:nvSpPr>
          <p:cNvPr id="167" name="Google Shape;167;p28"/>
          <p:cNvSpPr txBox="1"/>
          <p:nvPr/>
        </p:nvSpPr>
        <p:spPr>
          <a:xfrm>
            <a:off x="593425" y="4487025"/>
            <a:ext cx="5786400" cy="675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300"/>
              </a:spcBef>
              <a:spcAft>
                <a:spcPts val="0"/>
              </a:spcAft>
              <a:buNone/>
            </a:pPr>
            <a:r>
              <a:rPr lang="en">
                <a:solidFill>
                  <a:srgbClr val="FFFFFF"/>
                </a:solidFill>
                <a:latin typeface="Barlow Semi Condensed Light"/>
                <a:ea typeface="Barlow Semi Condensed Light"/>
                <a:cs typeface="Barlow Semi Condensed Light"/>
                <a:sym typeface="Barlow Semi Condensed Light"/>
              </a:rPr>
              <a:t>[Sagawa et al. 2020]</a:t>
            </a:r>
            <a:endParaRPr>
              <a:solidFill>
                <a:srgbClr val="FFFFFF"/>
              </a:solidFill>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9"/>
          <p:cNvPicPr preferRelativeResize="0"/>
          <p:nvPr/>
        </p:nvPicPr>
        <p:blipFill>
          <a:blip r:embed="rId3">
            <a:alphaModFix/>
          </a:blip>
          <a:stretch>
            <a:fillRect/>
          </a:stretch>
        </p:blipFill>
        <p:spPr>
          <a:xfrm>
            <a:off x="4119602" y="1809812"/>
            <a:ext cx="3742280" cy="432000"/>
          </a:xfrm>
          <a:prstGeom prst="rect">
            <a:avLst/>
          </a:prstGeom>
          <a:noFill/>
          <a:ln>
            <a:noFill/>
          </a:ln>
        </p:spPr>
      </p:pic>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Apprentissage Supervisé: Entrée - Sortie </a:t>
            </a:r>
            <a:endParaRPr/>
          </a:p>
          <a:p>
            <a:pPr indent="0" lvl="0" marL="0" rtl="0" algn="l">
              <a:spcBef>
                <a:spcPts val="0"/>
              </a:spcBef>
              <a:spcAft>
                <a:spcPts val="0"/>
              </a:spcAft>
              <a:buNone/>
            </a:pPr>
            <a:r>
              <a:t/>
            </a:r>
            <a:endParaRPr/>
          </a:p>
        </p:txBody>
      </p:sp>
      <p:sp>
        <p:nvSpPr>
          <p:cNvPr id="174" name="Google Shape;174;p29"/>
          <p:cNvSpPr txBox="1"/>
          <p:nvPr/>
        </p:nvSpPr>
        <p:spPr>
          <a:xfrm>
            <a:off x="902400" y="1533600"/>
            <a:ext cx="6280500" cy="2370900"/>
          </a:xfrm>
          <a:prstGeom prst="rect">
            <a:avLst/>
          </a:prstGeom>
          <a:noFill/>
          <a:ln>
            <a:noFill/>
          </a:ln>
        </p:spPr>
        <p:txBody>
          <a:bodyPr anchorCtr="0" anchor="t" bIns="0" lIns="0" spcFirstLastPara="1" rIns="0" wrap="square" tIns="0">
            <a:noAutofit/>
          </a:bodyPr>
          <a:lstStyle/>
          <a:p>
            <a:pPr indent="0" lvl="0" marL="0" rtl="0" algn="l">
              <a:spcBef>
                <a:spcPts val="300"/>
              </a:spcBef>
              <a:spcAft>
                <a:spcPts val="0"/>
              </a:spcAft>
              <a:buNone/>
            </a:pPr>
            <a:r>
              <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rPr lang="en" sz="2100" u="sng">
                <a:solidFill>
                  <a:srgbClr val="666666"/>
                </a:solidFill>
                <a:latin typeface="Barlow Semi Condensed Light"/>
                <a:ea typeface="Barlow Semi Condensed Light"/>
                <a:cs typeface="Barlow Semi Condensed Light"/>
                <a:sym typeface="Barlow Semi Condensed Light"/>
              </a:rPr>
              <a:t>Ce que l’on a</a:t>
            </a:r>
            <a:r>
              <a:rPr lang="en" sz="2100">
                <a:solidFill>
                  <a:srgbClr val="666666"/>
                </a:solidFill>
                <a:latin typeface="Barlow Semi Condensed Light"/>
                <a:ea typeface="Barlow Semi Condensed Light"/>
                <a:cs typeface="Barlow Semi Condensed Light"/>
                <a:sym typeface="Barlow Semi Condensed Light"/>
              </a:rPr>
              <a:t>: des observations: </a:t>
            </a:r>
            <a:endParaRPr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rPr i="1" lang="en" sz="2100">
                <a:solidFill>
                  <a:srgbClr val="666666"/>
                </a:solidFill>
                <a:latin typeface="Barlow Semi Condensed Light"/>
                <a:ea typeface="Barlow Semi Condensed Light"/>
                <a:cs typeface="Barlow Semi Condensed Light"/>
                <a:sym typeface="Barlow Semi Condensed Light"/>
              </a:rPr>
              <a:t>Pourquoi c'est "difficile":</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rPr i="1" lang="en" sz="2100">
                <a:solidFill>
                  <a:srgbClr val="666666"/>
                </a:solidFill>
                <a:latin typeface="Barlow Semi Condensed Light"/>
                <a:ea typeface="Barlow Semi Condensed Light"/>
                <a:cs typeface="Barlow Semi Condensed Light"/>
                <a:sym typeface="Barlow Semi Condensed Light"/>
              </a:rPr>
              <a:t>Les libellés peuvent être stochastiques :</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rPr i="1" lang="en" sz="2100">
                <a:solidFill>
                  <a:srgbClr val="666666"/>
                </a:solidFill>
                <a:latin typeface="Barlow Semi Condensed Light"/>
                <a:ea typeface="Barlow Semi Condensed Light"/>
                <a:cs typeface="Barlow Semi Condensed Light"/>
                <a:sym typeface="Barlow Semi Condensed Light"/>
              </a:rPr>
              <a:t>La prédiction peut être « complexe » (non linéaire en grande dimension)</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rPr i="1" lang="en" sz="2100">
                <a:solidFill>
                  <a:srgbClr val="666666"/>
                </a:solidFill>
                <a:latin typeface="Barlow Semi Condensed Light"/>
                <a:ea typeface="Barlow Semi Condensed Light"/>
                <a:cs typeface="Barlow Semi Condensed Light"/>
                <a:sym typeface="Barlow Semi Condensed Light"/>
              </a:rPr>
              <a:t>Seuls quelques paires observés. (Mauvaises étiquettes)</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t/>
            </a:r>
            <a:endParaRPr i="1" sz="2100">
              <a:solidFill>
                <a:srgbClr val="666666"/>
              </a:solidFill>
              <a:latin typeface="Barlow Semi Condensed Light"/>
              <a:ea typeface="Barlow Semi Condensed Light"/>
              <a:cs typeface="Barlow Semi Condensed Light"/>
              <a:sym typeface="Barlow Semi Condensed Light"/>
            </a:endParaRPr>
          </a:p>
          <a:p>
            <a:pPr indent="0" lvl="0" marL="0" rtl="0" algn="l">
              <a:spcBef>
                <a:spcPts val="300"/>
              </a:spcBef>
              <a:spcAft>
                <a:spcPts val="0"/>
              </a:spcAft>
              <a:buNone/>
            </a:pPr>
            <a:r>
              <a:t/>
            </a:r>
            <a:endParaRPr sz="2100" u="sng">
              <a:solidFill>
                <a:srgbClr val="666666"/>
              </a:solidFill>
              <a:latin typeface="Barlow Semi Condensed Light"/>
              <a:ea typeface="Barlow Semi Condensed Light"/>
              <a:cs typeface="Barlow Semi Condensed Light"/>
              <a:sym typeface="Barlow Semi Condensed Light"/>
            </a:endParaRPr>
          </a:p>
        </p:txBody>
      </p:sp>
      <p:sp>
        <p:nvSpPr>
          <p:cNvPr id="175" name="Google Shape;175;p29"/>
          <p:cNvSpPr txBox="1"/>
          <p:nvPr/>
        </p:nvSpPr>
        <p:spPr>
          <a:xfrm>
            <a:off x="902400" y="1202075"/>
            <a:ext cx="7353900" cy="582600"/>
          </a:xfrm>
          <a:prstGeom prst="rect">
            <a:avLst/>
          </a:prstGeom>
          <a:noFill/>
          <a:ln>
            <a:noFill/>
          </a:ln>
        </p:spPr>
        <p:txBody>
          <a:bodyPr anchorCtr="0" anchor="t" bIns="0" lIns="0" spcFirstLastPara="1" rIns="0" wrap="square" tIns="0">
            <a:noAutofit/>
          </a:bodyPr>
          <a:lstStyle/>
          <a:p>
            <a:pPr indent="0" lvl="0" marL="0" rtl="0" algn="l">
              <a:spcBef>
                <a:spcPts val="300"/>
              </a:spcBef>
              <a:spcAft>
                <a:spcPts val="0"/>
              </a:spcAft>
              <a:buNone/>
            </a:pPr>
            <a:r>
              <a:rPr lang="en" sz="2100" u="sng">
                <a:solidFill>
                  <a:srgbClr val="666666"/>
                </a:solidFill>
                <a:latin typeface="Barlow Semi Condensed Light"/>
                <a:ea typeface="Barlow Semi Condensed Light"/>
                <a:cs typeface="Barlow Semi Condensed Light"/>
                <a:sym typeface="Barlow Semi Condensed Light"/>
              </a:rPr>
              <a:t>Objectif:</a:t>
            </a:r>
            <a:r>
              <a:rPr lang="en" sz="2100">
                <a:solidFill>
                  <a:srgbClr val="666666"/>
                </a:solidFill>
                <a:latin typeface="Barlow Semi Condensed Light"/>
                <a:ea typeface="Barlow Semi Condensed Light"/>
                <a:cs typeface="Barlow Semi Condensed Light"/>
                <a:sym typeface="Barlow Semi Condensed Light"/>
              </a:rPr>
              <a:t> Étant donnée une entrée x, il faut prédire une sortie y.</a:t>
            </a:r>
            <a:endParaRPr sz="2100" u="sng">
              <a:solidFill>
                <a:srgbClr val="666666"/>
              </a:solidFill>
              <a:latin typeface="Barlow Semi Condensed Light"/>
              <a:ea typeface="Barlow Semi Condensed Light"/>
              <a:cs typeface="Barlow Semi Condensed Light"/>
              <a:sym typeface="Barlow Semi Condensed Light"/>
            </a:endParaRPr>
          </a:p>
        </p:txBody>
      </p:sp>
      <p:sp>
        <p:nvSpPr>
          <p:cNvPr id="176" name="Google Shape;176;p29"/>
          <p:cNvSpPr txBox="1"/>
          <p:nvPr/>
        </p:nvSpPr>
        <p:spPr>
          <a:xfrm>
            <a:off x="6469550" y="2657850"/>
            <a:ext cx="25617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Barlow Semi Condensed Light"/>
                <a:ea typeface="Barlow Semi Condensed Light"/>
                <a:cs typeface="Barlow Semi Condensed Light"/>
                <a:sym typeface="Barlow Semi Condensed Light"/>
              </a:rPr>
              <a:t>Source: Descript software</a:t>
            </a:r>
            <a:endParaRPr sz="1000">
              <a:latin typeface="Barlow Semi Condensed Light"/>
              <a:ea typeface="Barlow Semi Condensed Light"/>
              <a:cs typeface="Barlow Semi Condensed Light"/>
              <a:sym typeface="Barlow Semi Condensed Light"/>
            </a:endParaRPr>
          </a:p>
        </p:txBody>
      </p:sp>
      <p:sp>
        <p:nvSpPr>
          <p:cNvPr id="177" name="Google Shape;177;p29"/>
          <p:cNvSpPr txBox="1"/>
          <p:nvPr/>
        </p:nvSpPr>
        <p:spPr>
          <a:xfrm>
            <a:off x="593425" y="4487025"/>
            <a:ext cx="5786400" cy="675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300"/>
              </a:spcBef>
              <a:spcAft>
                <a:spcPts val="0"/>
              </a:spcAft>
              <a:buNone/>
            </a:pPr>
            <a:r>
              <a:rPr lang="en">
                <a:solidFill>
                  <a:srgbClr val="FFFFFF"/>
                </a:solidFill>
                <a:latin typeface="Barlow Semi Condensed Light"/>
                <a:ea typeface="Barlow Semi Condensed Light"/>
                <a:cs typeface="Barlow Semi Condensed Light"/>
                <a:sym typeface="Barlow Semi Condensed Light"/>
              </a:rPr>
              <a:t>[Sagawa et al. 2020]</a:t>
            </a:r>
            <a:endParaRPr>
              <a:solidFill>
                <a:srgbClr val="FFFFFF"/>
              </a:solidFill>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253775" y="36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Apprentissage</a:t>
            </a:r>
            <a:r>
              <a:rPr lang="en"/>
              <a:t> Supervisé: Classification</a:t>
            </a:r>
            <a:endParaRPr/>
          </a:p>
        </p:txBody>
      </p:sp>
      <p:sp>
        <p:nvSpPr>
          <p:cNvPr id="183" name="Google Shape;183;p30"/>
          <p:cNvSpPr txBox="1"/>
          <p:nvPr>
            <p:ph idx="1" type="body"/>
          </p:nvPr>
        </p:nvSpPr>
        <p:spPr>
          <a:xfrm>
            <a:off x="-12" y="1093250"/>
            <a:ext cx="4938300" cy="3416400"/>
          </a:xfrm>
          <a:prstGeom prst="rect">
            <a:avLst/>
          </a:prstGeom>
          <a:ln cap="flat" cmpd="sng" w="9525">
            <a:solidFill>
              <a:schemeClr val="accent4"/>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Prédiction de classes discrètes. (par exemple, </a:t>
            </a:r>
            <a:r>
              <a:rPr lang="en">
                <a:solidFill>
                  <a:schemeClr val="accent4"/>
                </a:solidFill>
              </a:rPr>
              <a:t>chats</a:t>
            </a:r>
            <a:r>
              <a:rPr lang="en"/>
              <a:t> contre </a:t>
            </a:r>
            <a:r>
              <a:rPr lang="en">
                <a:solidFill>
                  <a:schemeClr val="accent1"/>
                </a:solidFill>
              </a:rPr>
              <a:t>chiens</a:t>
            </a:r>
            <a:r>
              <a:rPr lang="en"/>
              <a:t>)</a:t>
            </a:r>
            <a:endParaRPr/>
          </a:p>
          <a:p>
            <a:pPr indent="-334327" lvl="0" marL="457200" rtl="0" algn="l">
              <a:spcBef>
                <a:spcPts val="0"/>
              </a:spcBef>
              <a:spcAft>
                <a:spcPts val="0"/>
              </a:spcAft>
              <a:buClr>
                <a:srgbClr val="666666"/>
              </a:buClr>
              <a:buSzPct val="100000"/>
              <a:buChar char="-"/>
            </a:pPr>
            <a:r>
              <a:rPr lang="en"/>
              <a:t>Exemple ici :</a:t>
            </a:r>
            <a:endParaRPr/>
          </a:p>
          <a:p>
            <a:pPr indent="-310832" lvl="1" marL="914400" rtl="0" algn="l">
              <a:spcBef>
                <a:spcPts val="0"/>
              </a:spcBef>
              <a:spcAft>
                <a:spcPts val="0"/>
              </a:spcAft>
              <a:buClr>
                <a:srgbClr val="666666"/>
              </a:buClr>
              <a:buSzPct val="100000"/>
              <a:buChar char="-"/>
            </a:pPr>
            <a:r>
              <a:rPr lang="en"/>
              <a:t>Entrée : position 2D</a:t>
            </a:r>
            <a:endParaRPr/>
          </a:p>
          <a:p>
            <a:pPr indent="-310832" lvl="1" marL="914400" rtl="0" algn="l">
              <a:spcBef>
                <a:spcPts val="0"/>
              </a:spcBef>
              <a:spcAft>
                <a:spcPts val="0"/>
              </a:spcAft>
              <a:buClr>
                <a:srgbClr val="666666"/>
              </a:buClr>
              <a:buSzPct val="100000"/>
              <a:buChar char="-"/>
            </a:pPr>
            <a:r>
              <a:rPr lang="en"/>
              <a:t>Sortie (Étiquettes) bleu ou jaune</a:t>
            </a:r>
            <a:br>
              <a:rPr lang="en"/>
            </a:br>
            <a:endParaRPr/>
          </a:p>
          <a:p>
            <a:pPr indent="-334327" lvl="0" marL="457200" rtl="0" algn="l">
              <a:spcBef>
                <a:spcPts val="0"/>
              </a:spcBef>
              <a:spcAft>
                <a:spcPts val="0"/>
              </a:spcAft>
              <a:buClr>
                <a:srgbClr val="666666"/>
              </a:buClr>
              <a:buSzPct val="100000"/>
              <a:buChar char="-"/>
            </a:pPr>
            <a:r>
              <a:rPr lang="en"/>
              <a:t>Objectif : chaque région de l'espace doit être </a:t>
            </a:r>
            <a:r>
              <a:rPr lang="en">
                <a:solidFill>
                  <a:schemeClr val="accent1"/>
                </a:solidFill>
              </a:rPr>
              <a:t>bleue</a:t>
            </a:r>
            <a:r>
              <a:rPr lang="en"/>
              <a:t> ou </a:t>
            </a:r>
            <a:r>
              <a:rPr lang="en">
                <a:solidFill>
                  <a:schemeClr val="accent4"/>
                </a:solidFill>
              </a:rPr>
              <a:t>jaune</a:t>
            </a:r>
            <a:r>
              <a:rPr lang="en"/>
              <a:t>.</a:t>
            </a:r>
            <a:endParaRPr/>
          </a:p>
          <a:p>
            <a:pPr indent="0" lvl="0" marL="457200" rtl="0" algn="l">
              <a:spcBef>
                <a:spcPts val="1200"/>
              </a:spcBef>
              <a:spcAft>
                <a:spcPts val="0"/>
              </a:spcAft>
              <a:buNone/>
            </a:pPr>
            <a:r>
              <a:t/>
            </a:r>
            <a:endParaRPr/>
          </a:p>
          <a:p>
            <a:pPr indent="-334327" lvl="0" marL="457200" rtl="0" algn="l">
              <a:spcBef>
                <a:spcPts val="1200"/>
              </a:spcBef>
              <a:spcAft>
                <a:spcPts val="0"/>
              </a:spcAft>
              <a:buClr>
                <a:srgbClr val="666666"/>
              </a:buClr>
              <a:buSzPct val="100000"/>
              <a:buChar char="-"/>
            </a:pPr>
            <a:r>
              <a:rPr lang="en"/>
              <a:t>Évaluation : perte 0-1 sur l'ensemble de test</a:t>
            </a:r>
            <a:endParaRPr/>
          </a:p>
          <a:p>
            <a:pPr indent="0" lvl="0" marL="457200" rtl="0" algn="l">
              <a:spcBef>
                <a:spcPts val="1200"/>
              </a:spcBef>
              <a:spcAft>
                <a:spcPts val="1200"/>
              </a:spcAft>
              <a:buNone/>
            </a:pPr>
            <a:r>
              <a:t/>
            </a:r>
            <a:endParaRPr/>
          </a:p>
        </p:txBody>
      </p:sp>
      <p:pic>
        <p:nvPicPr>
          <p:cNvPr id="184" name="Google Shape;184;p30"/>
          <p:cNvPicPr preferRelativeResize="0"/>
          <p:nvPr/>
        </p:nvPicPr>
        <p:blipFill rotWithShape="1">
          <a:blip r:embed="rId3">
            <a:alphaModFix/>
          </a:blip>
          <a:srcRect b="0" l="9592" r="7426" t="0"/>
          <a:stretch/>
        </p:blipFill>
        <p:spPr>
          <a:xfrm>
            <a:off x="5045775" y="1152475"/>
            <a:ext cx="4098225" cy="3938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Apprentissage Supervisé: </a:t>
            </a:r>
            <a:r>
              <a:rPr lang="en"/>
              <a:t>Régression</a:t>
            </a:r>
            <a:r>
              <a:rPr lang="en"/>
              <a:t>	</a:t>
            </a:r>
            <a:endParaRPr/>
          </a:p>
        </p:txBody>
      </p:sp>
      <p:pic>
        <p:nvPicPr>
          <p:cNvPr id="190" name="Google Shape;190;p31"/>
          <p:cNvPicPr preferRelativeResize="0"/>
          <p:nvPr/>
        </p:nvPicPr>
        <p:blipFill>
          <a:blip r:embed="rId3">
            <a:alphaModFix/>
          </a:blip>
          <a:stretch>
            <a:fillRect/>
          </a:stretch>
        </p:blipFill>
        <p:spPr>
          <a:xfrm>
            <a:off x="4889075" y="1271100"/>
            <a:ext cx="4254925" cy="3123225"/>
          </a:xfrm>
          <a:prstGeom prst="rect">
            <a:avLst/>
          </a:prstGeom>
          <a:noFill/>
          <a:ln>
            <a:noFill/>
          </a:ln>
        </p:spPr>
      </p:pic>
      <p:sp>
        <p:nvSpPr>
          <p:cNvPr id="191" name="Google Shape;191;p31"/>
          <p:cNvSpPr txBox="1"/>
          <p:nvPr>
            <p:ph idx="1" type="body"/>
          </p:nvPr>
        </p:nvSpPr>
        <p:spPr>
          <a:xfrm>
            <a:off x="-12" y="1093250"/>
            <a:ext cx="4938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Prédiction de labels continus </a:t>
            </a:r>
            <a:endParaRPr/>
          </a:p>
          <a:p>
            <a:pPr indent="-342900" lvl="0" marL="457200" rtl="0" algn="l">
              <a:spcBef>
                <a:spcPts val="0"/>
              </a:spcBef>
              <a:spcAft>
                <a:spcPts val="0"/>
              </a:spcAft>
              <a:buSzPts val="1800"/>
              <a:buChar char="-"/>
            </a:pPr>
            <a:r>
              <a:rPr lang="en"/>
              <a:t>Examples: </a:t>
            </a:r>
            <a:endParaRPr/>
          </a:p>
          <a:p>
            <a:pPr indent="-317500" lvl="1" marL="914400" rtl="0" algn="l">
              <a:spcBef>
                <a:spcPts val="0"/>
              </a:spcBef>
              <a:spcAft>
                <a:spcPts val="0"/>
              </a:spcAft>
              <a:buSzPts val="1400"/>
              <a:buChar char="-"/>
            </a:pPr>
            <a:r>
              <a:rPr lang="en"/>
              <a:t>Entrée: 2D position</a:t>
            </a:r>
            <a:endParaRPr/>
          </a:p>
          <a:p>
            <a:pPr indent="-317500" lvl="1" marL="914400" rtl="0" algn="l">
              <a:spcBef>
                <a:spcPts val="0"/>
              </a:spcBef>
              <a:spcAft>
                <a:spcPts val="0"/>
              </a:spcAft>
              <a:buSzPts val="1400"/>
              <a:buChar char="-"/>
            </a:pPr>
            <a:r>
              <a:rPr lang="en"/>
              <a:t>Sortie: valeur (représentée par une couleur)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But: déterminer une valeur pour chaque région de l’espace. </a:t>
            </a:r>
            <a:endParaRPr>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Apprentissage Supervisé: Régression	</a:t>
            </a:r>
            <a:endParaRPr/>
          </a:p>
        </p:txBody>
      </p:sp>
      <p:pic>
        <p:nvPicPr>
          <p:cNvPr id="197" name="Google Shape;197;p32"/>
          <p:cNvPicPr preferRelativeResize="0"/>
          <p:nvPr/>
        </p:nvPicPr>
        <p:blipFill>
          <a:blip r:embed="rId3">
            <a:alphaModFix/>
          </a:blip>
          <a:stretch>
            <a:fillRect/>
          </a:stretch>
        </p:blipFill>
        <p:spPr>
          <a:xfrm>
            <a:off x="4889075" y="1271100"/>
            <a:ext cx="4254925" cy="3123225"/>
          </a:xfrm>
          <a:prstGeom prst="rect">
            <a:avLst/>
          </a:prstGeom>
          <a:noFill/>
          <a:ln>
            <a:noFill/>
          </a:ln>
        </p:spPr>
      </p:pic>
      <p:sp>
        <p:nvSpPr>
          <p:cNvPr id="198" name="Google Shape;198;p32"/>
          <p:cNvSpPr txBox="1"/>
          <p:nvPr>
            <p:ph idx="1" type="body"/>
          </p:nvPr>
        </p:nvSpPr>
        <p:spPr>
          <a:xfrm>
            <a:off x="-12" y="1093250"/>
            <a:ext cx="49383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Prédiction de labels continus </a:t>
            </a:r>
            <a:endParaRPr/>
          </a:p>
          <a:p>
            <a:pPr indent="-342900" lvl="0" marL="457200" rtl="0" algn="l">
              <a:spcBef>
                <a:spcPts val="0"/>
              </a:spcBef>
              <a:spcAft>
                <a:spcPts val="0"/>
              </a:spcAft>
              <a:buSzPts val="1800"/>
              <a:buChar char="-"/>
            </a:pPr>
            <a:r>
              <a:rPr lang="en"/>
              <a:t>Examples: </a:t>
            </a:r>
            <a:endParaRPr/>
          </a:p>
          <a:p>
            <a:pPr indent="-317500" lvl="1" marL="914400" rtl="0" algn="l">
              <a:spcBef>
                <a:spcPts val="0"/>
              </a:spcBef>
              <a:spcAft>
                <a:spcPts val="0"/>
              </a:spcAft>
              <a:buSzPts val="1400"/>
              <a:buChar char="-"/>
            </a:pPr>
            <a:r>
              <a:rPr lang="en"/>
              <a:t>Entrée: 2D position</a:t>
            </a:r>
            <a:endParaRPr/>
          </a:p>
          <a:p>
            <a:pPr indent="-317500" lvl="1" marL="914400" rtl="0" algn="l">
              <a:spcBef>
                <a:spcPts val="0"/>
              </a:spcBef>
              <a:spcAft>
                <a:spcPts val="0"/>
              </a:spcAft>
              <a:buSzPts val="1400"/>
              <a:buChar char="-"/>
            </a:pPr>
            <a:r>
              <a:rPr lang="en"/>
              <a:t>Sortie: valeur (représentée par une couleur)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u="sng"/>
              <a:t>But:</a:t>
            </a:r>
            <a:r>
              <a:rPr lang="en"/>
              <a:t> déterminer une valeur pour chaque région de l’espace. </a:t>
            </a:r>
            <a:endParaRPr/>
          </a:p>
          <a:p>
            <a:pPr indent="-342900" lvl="0" marL="457200" rtl="0" algn="l">
              <a:spcBef>
                <a:spcPts val="0"/>
              </a:spcBef>
              <a:spcAft>
                <a:spcPts val="0"/>
              </a:spcAft>
              <a:buSzPts val="1800"/>
              <a:buChar char="-"/>
            </a:pPr>
            <a:r>
              <a:rPr lang="en" u="sng"/>
              <a:t>Évaluation:</a:t>
            </a:r>
            <a:r>
              <a:rPr lang="en"/>
              <a:t> une fonction de perte pertinente pour la tâche (pas la perte 0-1) sur un ensemble test.</a:t>
            </a:r>
            <a:endParaRPr/>
          </a:p>
        </p:txBody>
      </p:sp>
      <p:pic>
        <p:nvPicPr>
          <p:cNvPr id="199" name="Google Shape;199;p32"/>
          <p:cNvPicPr preferRelativeResize="0"/>
          <p:nvPr/>
        </p:nvPicPr>
        <p:blipFill rotWithShape="1">
          <a:blip r:embed="rId4">
            <a:alphaModFix/>
          </a:blip>
          <a:srcRect b="0" l="6087" r="7436" t="0"/>
          <a:stretch/>
        </p:blipFill>
        <p:spPr>
          <a:xfrm>
            <a:off x="5205875" y="1462725"/>
            <a:ext cx="3822049" cy="2860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Apprentissage Supervisé: Classification Vs. Régression</a:t>
            </a:r>
            <a:endParaRPr sz="2320"/>
          </a:p>
        </p:txBody>
      </p:sp>
      <p:sp>
        <p:nvSpPr>
          <p:cNvPr id="205" name="Google Shape;205;p33"/>
          <p:cNvSpPr txBox="1"/>
          <p:nvPr>
            <p:ph idx="1" type="body"/>
          </p:nvPr>
        </p:nvSpPr>
        <p:spPr>
          <a:xfrm>
            <a:off x="201350" y="1152475"/>
            <a:ext cx="87414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Plus proche qu’il n’y </a:t>
            </a:r>
            <a:r>
              <a:rPr lang="en"/>
              <a:t>paraît.</a:t>
            </a:r>
            <a:r>
              <a:rPr lang="en"/>
              <a:t> </a:t>
            </a:r>
            <a:endParaRPr/>
          </a:p>
          <a:p>
            <a:pPr indent="0" lvl="0" marL="0" rtl="0" algn="l">
              <a:spcBef>
                <a:spcPts val="1200"/>
              </a:spcBef>
              <a:spcAft>
                <a:spcPts val="0"/>
              </a:spcAft>
              <a:buNone/>
            </a:pPr>
            <a:r>
              <a:rPr lang="en"/>
              <a:t>Considérons une tâche de classification à deux classes:</a:t>
            </a:r>
            <a:endParaRPr/>
          </a:p>
          <a:p>
            <a:pPr indent="-334327" lvl="0" marL="457200" rtl="0" algn="l">
              <a:spcBef>
                <a:spcPts val="1200"/>
              </a:spcBef>
              <a:spcAft>
                <a:spcPts val="0"/>
              </a:spcAft>
              <a:buSzPct val="100000"/>
              <a:buChar char="-"/>
            </a:pPr>
            <a:r>
              <a:rPr lang="en"/>
              <a:t>Difficile d’apprendre en minimisant la perte 0-1 </a:t>
            </a:r>
            <a:r>
              <a:rPr lang="en" u="sng">
                <a:solidFill>
                  <a:schemeClr val="hlink"/>
                </a:solidFill>
                <a:hlinkClick r:id="rId3"/>
              </a:rPr>
              <a:t>(NP-Difficile) </a:t>
            </a:r>
            <a:r>
              <a:rPr lang="en"/>
              <a:t>!</a:t>
            </a:r>
            <a:endParaRPr/>
          </a:p>
          <a:p>
            <a:pPr indent="-334327" lvl="0" marL="457200" rtl="0" algn="l">
              <a:spcBef>
                <a:spcPts val="0"/>
              </a:spcBef>
              <a:spcAft>
                <a:spcPts val="0"/>
              </a:spcAft>
              <a:buSzPct val="100000"/>
              <a:buChar char="-"/>
            </a:pPr>
            <a:r>
              <a:rPr lang="en"/>
              <a:t>À la place on apprend la fonction </a:t>
            </a:r>
            <a:endParaRPr/>
          </a:p>
          <a:p>
            <a:pPr indent="457200" lvl="0" marL="1828800" rtl="0" algn="l">
              <a:spcBef>
                <a:spcPts val="1200"/>
              </a:spcBef>
              <a:spcAft>
                <a:spcPts val="0"/>
              </a:spcAft>
              <a:buNone/>
            </a:pPr>
            <a:r>
              <a:rPr lang="en"/>
              <a:t>                         </a:t>
            </a:r>
            <a:r>
              <a:rPr lang="en" sz="1400"/>
              <a:t>(probabilité d’avoir le label </a:t>
            </a:r>
            <a:r>
              <a:rPr i="1" lang="en" sz="1400"/>
              <a:t>y</a:t>
            </a:r>
            <a:r>
              <a:rPr lang="en" sz="1400"/>
              <a:t> étant donnée l’entrée </a:t>
            </a:r>
            <a:r>
              <a:rPr i="1" lang="en" sz="1400"/>
              <a:t>x</a:t>
            </a:r>
            <a:r>
              <a:rPr lang="en" sz="1400"/>
              <a:t>) </a:t>
            </a:r>
            <a:endParaRPr sz="1400"/>
          </a:p>
          <a:p>
            <a:pPr indent="-334327" lvl="0" marL="457200" rtl="0" algn="l">
              <a:spcBef>
                <a:spcPts val="1200"/>
              </a:spcBef>
              <a:spcAft>
                <a:spcPts val="0"/>
              </a:spcAft>
              <a:buSzPct val="100000"/>
              <a:buChar char="-"/>
            </a:pPr>
            <a:r>
              <a:rPr lang="en"/>
              <a:t>C’est maintenant aussi un problème de régression sur les probabilités!!!</a:t>
            </a:r>
            <a:endParaRPr/>
          </a:p>
          <a:p>
            <a:pPr indent="-334327" lvl="0" marL="457200" rtl="0" algn="l">
              <a:spcBef>
                <a:spcPts val="0"/>
              </a:spcBef>
              <a:spcAft>
                <a:spcPts val="0"/>
              </a:spcAft>
              <a:buSzPct val="100000"/>
              <a:buChar char="-"/>
            </a:pPr>
            <a:r>
              <a:rPr lang="en" u="sng"/>
              <a:t>Question:</a:t>
            </a:r>
            <a:r>
              <a:rPr lang="en"/>
              <a:t> est ce qu’il y a encore une différence avec la tâche de régression vue </a:t>
            </a:r>
            <a:r>
              <a:rPr lang="en"/>
              <a:t>précédemment.</a:t>
            </a:r>
            <a:endParaRPr/>
          </a:p>
          <a:p>
            <a:pPr indent="-334327" lvl="0" marL="457200" rtl="0" algn="l">
              <a:spcBef>
                <a:spcPts val="0"/>
              </a:spcBef>
              <a:spcAft>
                <a:spcPts val="0"/>
              </a:spcAft>
              <a:buSzPct val="100000"/>
              <a:buChar char="-"/>
            </a:pPr>
            <a:r>
              <a:rPr lang="en" u="sng"/>
              <a:t>Réponse:</a:t>
            </a:r>
            <a:r>
              <a:rPr lang="en"/>
              <a:t> </a:t>
            </a:r>
            <a:endParaRPr/>
          </a:p>
          <a:p>
            <a:pPr indent="-310832" lvl="1" marL="914400" rtl="0" algn="l">
              <a:spcBef>
                <a:spcPts val="0"/>
              </a:spcBef>
              <a:spcAft>
                <a:spcPts val="0"/>
              </a:spcAft>
              <a:buSzPct val="100000"/>
              <a:buChar char="-"/>
            </a:pPr>
            <a:r>
              <a:rPr lang="en"/>
              <a:t>Les probabilités sont contraintes à [0,1]</a:t>
            </a:r>
            <a:endParaRPr/>
          </a:p>
          <a:p>
            <a:pPr indent="-310832" lvl="1" marL="914400" rtl="0" algn="l">
              <a:spcBef>
                <a:spcPts val="0"/>
              </a:spcBef>
              <a:spcAft>
                <a:spcPts val="0"/>
              </a:spcAft>
              <a:buSzPct val="100000"/>
              <a:buChar char="-"/>
            </a:pPr>
            <a:r>
              <a:rPr lang="en"/>
              <a:t>L’évaluation du modèle se fait avec la perte 0-1.</a:t>
            </a:r>
            <a:r>
              <a:rPr lang="en"/>
              <a:t> </a:t>
            </a:r>
            <a:endParaRPr/>
          </a:p>
        </p:txBody>
      </p:sp>
      <p:pic>
        <p:nvPicPr>
          <p:cNvPr id="206" name="Google Shape;206;p33"/>
          <p:cNvPicPr preferRelativeResize="0"/>
          <p:nvPr/>
        </p:nvPicPr>
        <p:blipFill>
          <a:blip r:embed="rId4">
            <a:alphaModFix/>
          </a:blip>
          <a:stretch>
            <a:fillRect/>
          </a:stretch>
        </p:blipFill>
        <p:spPr>
          <a:xfrm>
            <a:off x="912800" y="2654662"/>
            <a:ext cx="3148625" cy="28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animEffect filter="fade" transition="in">
                                      <p:cBhvr>
                                        <p:cTn dur="1000"/>
                                        <p:tgtEl>
                                          <p:spTgt spid="2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animEffect filter="fade" transition="in">
                                      <p:cBhvr>
                                        <p:cTn dur="1000"/>
                                        <p:tgtEl>
                                          <p:spTgt spid="2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animEffect filter="fade" transition="in">
                                      <p:cBhvr>
                                        <p:cTn dur="1000"/>
                                        <p:tgtEl>
                                          <p:spTgt spid="2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animEffect filter="fade" transition="in">
                                      <p:cBhvr>
                                        <p:cTn dur="1000"/>
                                        <p:tgtEl>
                                          <p:spTgt spid="2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animEffect filter="fade" transition="in">
                                      <p:cBhvr>
                                        <p:cTn dur="1000"/>
                                        <p:tgtEl>
                                          <p:spTgt spid="2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5" st="5"/>
                                            </p:txEl>
                                          </p:spTgt>
                                        </p:tgtEl>
                                        <p:attrNameLst>
                                          <p:attrName>style.visibility</p:attrName>
                                        </p:attrNameLst>
                                      </p:cBhvr>
                                      <p:to>
                                        <p:strVal val="visible"/>
                                      </p:to>
                                    </p:set>
                                    <p:animEffect filter="fade" transition="in">
                                      <p:cBhvr>
                                        <p:cTn dur="1000"/>
                                        <p:tgtEl>
                                          <p:spTgt spid="2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6" st="6"/>
                                            </p:txEl>
                                          </p:spTgt>
                                        </p:tgtEl>
                                        <p:attrNameLst>
                                          <p:attrName>style.visibility</p:attrName>
                                        </p:attrNameLst>
                                      </p:cBhvr>
                                      <p:to>
                                        <p:strVal val="visible"/>
                                      </p:to>
                                    </p:set>
                                    <p:animEffect filter="fade" transition="in">
                                      <p:cBhvr>
                                        <p:cTn dur="1000"/>
                                        <p:tgtEl>
                                          <p:spTgt spid="2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7" st="7"/>
                                            </p:txEl>
                                          </p:spTgt>
                                        </p:tgtEl>
                                        <p:attrNameLst>
                                          <p:attrName>style.visibility</p:attrName>
                                        </p:attrNameLst>
                                      </p:cBhvr>
                                      <p:to>
                                        <p:strVal val="visible"/>
                                      </p:to>
                                    </p:set>
                                    <p:animEffect filter="fade" transition="in">
                                      <p:cBhvr>
                                        <p:cTn dur="1000"/>
                                        <p:tgtEl>
                                          <p:spTgt spid="2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8" st="8"/>
                                            </p:txEl>
                                          </p:spTgt>
                                        </p:tgtEl>
                                        <p:attrNameLst>
                                          <p:attrName>style.visibility</p:attrName>
                                        </p:attrNameLst>
                                      </p:cBhvr>
                                      <p:to>
                                        <p:strVal val="visible"/>
                                      </p:to>
                                    </p:set>
                                    <p:animEffect filter="fade" transition="in">
                                      <p:cBhvr>
                                        <p:cTn dur="1000"/>
                                        <p:tgtEl>
                                          <p:spTgt spid="2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9" st="9"/>
                                            </p:txEl>
                                          </p:spTgt>
                                        </p:tgtEl>
                                        <p:attrNameLst>
                                          <p:attrName>style.visibility</p:attrName>
                                        </p:attrNameLst>
                                      </p:cBhvr>
                                      <p:to>
                                        <p:strVal val="visible"/>
                                      </p:to>
                                    </p:set>
                                    <p:animEffect filter="fade" transition="in">
                                      <p:cBhvr>
                                        <p:cTn dur="1000"/>
                                        <p:tgtEl>
                                          <p:spTgt spid="20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Régression: applications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1C4587"/>
                </a:solidFill>
                <a:latin typeface="Montserrat Medium"/>
                <a:ea typeface="Montserrat Medium"/>
                <a:cs typeface="Montserrat Medium"/>
                <a:sym typeface="Montserrat Medium"/>
              </a:rPr>
              <a:t>Les sciences des données </a:t>
            </a:r>
            <a:endParaRPr sz="2800">
              <a:solidFill>
                <a:srgbClr val="1C4587"/>
              </a:solidFill>
              <a:latin typeface="Montserrat Medium"/>
              <a:ea typeface="Montserrat Medium"/>
              <a:cs typeface="Montserrat Medium"/>
              <a:sym typeface="Montserrat Medium"/>
            </a:endParaRPr>
          </a:p>
        </p:txBody>
      </p:sp>
      <p:pic>
        <p:nvPicPr>
          <p:cNvPr id="76" name="Google Shape;76;p17"/>
          <p:cNvPicPr preferRelativeResize="0"/>
          <p:nvPr/>
        </p:nvPicPr>
        <p:blipFill>
          <a:blip r:embed="rId3">
            <a:alphaModFix/>
          </a:blip>
          <a:stretch>
            <a:fillRect/>
          </a:stretch>
        </p:blipFill>
        <p:spPr>
          <a:xfrm>
            <a:off x="152400" y="1652325"/>
            <a:ext cx="8839200" cy="1972722"/>
          </a:xfrm>
          <a:prstGeom prst="rect">
            <a:avLst/>
          </a:prstGeom>
          <a:noFill/>
          <a:ln>
            <a:noFill/>
          </a:ln>
        </p:spPr>
      </p:pic>
      <p:sp>
        <p:nvSpPr>
          <p:cNvPr id="77" name="Google Shape;77;p17"/>
          <p:cNvSpPr txBox="1"/>
          <p:nvPr/>
        </p:nvSpPr>
        <p:spPr>
          <a:xfrm>
            <a:off x="311700" y="3214700"/>
            <a:ext cx="578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Source: https://www.datasciencecourse.org/slides/intro.pdf</a:t>
            </a:r>
            <a:endParaRPr sz="900"/>
          </a:p>
        </p:txBody>
      </p:sp>
      <p:sp>
        <p:nvSpPr>
          <p:cNvPr id="78" name="Google Shape;78;p17"/>
          <p:cNvSpPr txBox="1"/>
          <p:nvPr/>
        </p:nvSpPr>
        <p:spPr>
          <a:xfrm>
            <a:off x="450800" y="3214700"/>
            <a:ext cx="4057800" cy="11202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Gill Sans"/>
                <a:ea typeface="Gill Sans"/>
                <a:cs typeface="Gill Sans"/>
                <a:sym typeface="Gill Sans"/>
              </a:rPr>
              <a:t>Par quoi commencer ????</a:t>
            </a:r>
            <a:endParaRPr b="1" sz="2800">
              <a:latin typeface="Gill Sans"/>
              <a:ea typeface="Gill Sans"/>
              <a:cs typeface="Gill Sans"/>
              <a:sym typeface="Gill Sans"/>
            </a:endParaRPr>
          </a:p>
        </p:txBody>
      </p:sp>
      <p:sp>
        <p:nvSpPr>
          <p:cNvPr id="79" name="Google Shape;79;p17"/>
          <p:cNvSpPr/>
          <p:nvPr/>
        </p:nvSpPr>
        <p:spPr>
          <a:xfrm>
            <a:off x="5494850" y="1669600"/>
            <a:ext cx="1711800" cy="12117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80" name="Google Shape;80;p17"/>
          <p:cNvSpPr txBox="1"/>
          <p:nvPr/>
        </p:nvSpPr>
        <p:spPr>
          <a:xfrm>
            <a:off x="5973900" y="3325100"/>
            <a:ext cx="2115300" cy="10467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u="sng"/>
              <a:t>L’apprentissage:</a:t>
            </a:r>
            <a:r>
              <a:rPr lang="en"/>
              <a:t> La raison d’être de beaucoup d’aspect des sciences des données.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Prédiction des ventes de véhicules électriques</a:t>
            </a:r>
            <a:endParaRPr/>
          </a:p>
        </p:txBody>
      </p:sp>
      <p:sp>
        <p:nvSpPr>
          <p:cNvPr id="217" name="Google Shape;217;p35"/>
          <p:cNvSpPr txBox="1"/>
          <p:nvPr>
            <p:ph idx="1" type="body"/>
          </p:nvPr>
        </p:nvSpPr>
        <p:spPr>
          <a:xfrm>
            <a:off x="392906" y="1962923"/>
            <a:ext cx="3687600" cy="2339100"/>
          </a:xfrm>
          <a:prstGeom prst="rect">
            <a:avLst/>
          </a:prstGeom>
          <a:noFill/>
          <a:ln>
            <a:noFill/>
          </a:ln>
        </p:spPr>
        <p:txBody>
          <a:bodyPr anchorCtr="0" anchor="t" bIns="0" lIns="0" spcFirstLastPara="1" rIns="0" wrap="square" tIns="0">
            <a:noAutofit/>
          </a:bodyPr>
          <a:lstStyle/>
          <a:p>
            <a:pPr indent="0" lvl="0" marL="88900" rtl="0" algn="l">
              <a:lnSpc>
                <a:spcPct val="90000"/>
              </a:lnSpc>
              <a:spcBef>
                <a:spcPts val="0"/>
              </a:spcBef>
              <a:spcAft>
                <a:spcPts val="0"/>
              </a:spcAft>
              <a:buSzPts val="1800"/>
              <a:buNone/>
            </a:pPr>
            <a:r>
              <a:rPr b="1" lang="en">
                <a:solidFill>
                  <a:srgbClr val="298CC4"/>
                </a:solidFill>
              </a:rPr>
              <a:t>But:</a:t>
            </a:r>
            <a:r>
              <a:rPr lang="en"/>
              <a:t> prédire les ventes dans chaque pays en fonction de</a:t>
            </a:r>
            <a:endParaRPr/>
          </a:p>
          <a:p>
            <a:pPr indent="0" lvl="0" marL="88900" rtl="0" algn="l">
              <a:lnSpc>
                <a:spcPct val="90000"/>
              </a:lnSpc>
              <a:spcBef>
                <a:spcPts val="0"/>
              </a:spcBef>
              <a:spcAft>
                <a:spcPts val="0"/>
              </a:spcAft>
              <a:buSzPts val="1800"/>
              <a:buNone/>
            </a:pPr>
            <a:r>
              <a:rPr lang="en"/>
              <a:t> </a:t>
            </a:r>
            <a:endParaRPr/>
          </a:p>
          <a:p>
            <a:pPr indent="-254000" lvl="1" marL="596900" rtl="0" algn="l">
              <a:lnSpc>
                <a:spcPct val="90000"/>
              </a:lnSpc>
              <a:spcBef>
                <a:spcPts val="0"/>
              </a:spcBef>
              <a:spcAft>
                <a:spcPts val="0"/>
              </a:spcAft>
              <a:buSzPts val="1800"/>
              <a:buFont typeface="Arial"/>
              <a:buChar char="•"/>
            </a:pPr>
            <a:r>
              <a:rPr lang="en" sz="1500"/>
              <a:t>Facteurs économiques</a:t>
            </a:r>
            <a:endParaRPr/>
          </a:p>
          <a:p>
            <a:pPr indent="-254000" lvl="1" marL="596900" rtl="0" algn="l">
              <a:lnSpc>
                <a:spcPct val="90000"/>
              </a:lnSpc>
              <a:spcBef>
                <a:spcPts val="0"/>
              </a:spcBef>
              <a:spcAft>
                <a:spcPts val="0"/>
              </a:spcAft>
              <a:buSzPts val="1800"/>
              <a:buFont typeface="Arial"/>
              <a:buChar char="•"/>
            </a:pPr>
            <a:r>
              <a:rPr lang="en" sz="1500"/>
              <a:t>Facteurs sociaux </a:t>
            </a:r>
            <a:endParaRPr/>
          </a:p>
          <a:p>
            <a:pPr indent="-254000" lvl="1" marL="596900" rtl="0" algn="l">
              <a:lnSpc>
                <a:spcPct val="90000"/>
              </a:lnSpc>
              <a:spcBef>
                <a:spcPts val="0"/>
              </a:spcBef>
              <a:spcAft>
                <a:spcPts val="0"/>
              </a:spcAft>
              <a:buSzPts val="1800"/>
              <a:buFont typeface="Arial"/>
              <a:buChar char="•"/>
            </a:pPr>
            <a:r>
              <a:rPr lang="en" sz="1500"/>
              <a:t>Contexte géopolitique</a:t>
            </a:r>
            <a:endParaRPr/>
          </a:p>
          <a:p>
            <a:pPr indent="-254000" lvl="1" marL="596900" rtl="0" algn="l">
              <a:lnSpc>
                <a:spcPct val="90000"/>
              </a:lnSpc>
              <a:spcBef>
                <a:spcPts val="0"/>
              </a:spcBef>
              <a:spcAft>
                <a:spcPts val="0"/>
              </a:spcAft>
              <a:buSzPts val="1800"/>
              <a:buFont typeface="Arial"/>
              <a:buChar char="•"/>
            </a:pPr>
            <a:r>
              <a:rPr lang="en" sz="1500"/>
              <a:t>Etc.</a:t>
            </a:r>
            <a:endParaRPr sz="1500"/>
          </a:p>
        </p:txBody>
      </p:sp>
      <p:sp>
        <p:nvSpPr>
          <p:cNvPr id="218" name="Google Shape;218;p35"/>
          <p:cNvSpPr txBox="1"/>
          <p:nvPr/>
        </p:nvSpPr>
        <p:spPr>
          <a:xfrm>
            <a:off x="4930347" y="4350969"/>
            <a:ext cx="31326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chemeClr val="dk1"/>
                </a:solidFill>
                <a:latin typeface="Arial"/>
                <a:ea typeface="Arial"/>
                <a:cs typeface="Arial"/>
                <a:sym typeface="Arial"/>
                <a:hlinkClick r:id="rId3">
                  <a:extLst>
                    <a:ext uri="{A12FA001-AC4F-418D-AE19-62706E023703}">
                      <ahyp:hlinkClr val="tx"/>
                    </a:ext>
                  </a:extLst>
                </a:hlinkClick>
              </a:rPr>
              <a:t>Reference... "The Economic Crash Will Slow Down The Electric Vehicle Revolution... But Not For Long!" - City Vitae</a:t>
            </a:r>
            <a:endParaRPr b="0" i="0" sz="800" u="none" cap="none" strike="noStrike">
              <a:solidFill>
                <a:schemeClr val="dk1"/>
              </a:solidFill>
              <a:latin typeface="Arial"/>
              <a:ea typeface="Arial"/>
              <a:cs typeface="Arial"/>
              <a:sym typeface="Arial"/>
            </a:endParaRPr>
          </a:p>
        </p:txBody>
      </p:sp>
      <p:pic>
        <p:nvPicPr>
          <p:cNvPr id="219" name="Google Shape;219;p35"/>
          <p:cNvPicPr preferRelativeResize="0"/>
          <p:nvPr/>
        </p:nvPicPr>
        <p:blipFill rotWithShape="1">
          <a:blip r:embed="rId4">
            <a:alphaModFix/>
          </a:blip>
          <a:srcRect b="0" l="0" r="0" t="0"/>
          <a:stretch/>
        </p:blipFill>
        <p:spPr>
          <a:xfrm>
            <a:off x="4559646" y="1686705"/>
            <a:ext cx="3773274" cy="25705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Prédiction des dépenses des consommateurs</a:t>
            </a:r>
            <a:endParaRPr/>
          </a:p>
        </p:txBody>
      </p:sp>
      <p:sp>
        <p:nvSpPr>
          <p:cNvPr id="225" name="Google Shape;225;p36"/>
          <p:cNvSpPr txBox="1"/>
          <p:nvPr>
            <p:ph idx="1" type="body"/>
          </p:nvPr>
        </p:nvSpPr>
        <p:spPr>
          <a:xfrm>
            <a:off x="392906" y="1962923"/>
            <a:ext cx="3687600" cy="2339100"/>
          </a:xfrm>
          <a:prstGeom prst="rect">
            <a:avLst/>
          </a:prstGeom>
          <a:noFill/>
          <a:ln>
            <a:noFill/>
          </a:ln>
        </p:spPr>
        <p:txBody>
          <a:bodyPr anchorCtr="0" anchor="t" bIns="0" lIns="0" spcFirstLastPara="1" rIns="0" wrap="square" tIns="0">
            <a:noAutofit/>
          </a:bodyPr>
          <a:lstStyle/>
          <a:p>
            <a:pPr indent="0" lvl="0" marL="88900" rtl="0" algn="l">
              <a:lnSpc>
                <a:spcPct val="90000"/>
              </a:lnSpc>
              <a:spcBef>
                <a:spcPts val="0"/>
              </a:spcBef>
              <a:spcAft>
                <a:spcPts val="0"/>
              </a:spcAft>
              <a:buSzPts val="1800"/>
              <a:buNone/>
            </a:pPr>
            <a:r>
              <a:rPr b="1" lang="en">
                <a:solidFill>
                  <a:srgbClr val="298CC4"/>
                </a:solidFill>
              </a:rPr>
              <a:t>But:</a:t>
            </a:r>
            <a:r>
              <a:rPr lang="en"/>
              <a:t> prédire les dépenses mensuelles au restaurant en fonction des revenus de divers types de restaurants.</a:t>
            </a:r>
            <a:endParaRPr/>
          </a:p>
        </p:txBody>
      </p:sp>
      <p:sp>
        <p:nvSpPr>
          <p:cNvPr id="226" name="Google Shape;226;p36"/>
          <p:cNvSpPr txBox="1"/>
          <p:nvPr>
            <p:ph idx="2" type="body"/>
          </p:nvPr>
        </p:nvSpPr>
        <p:spPr>
          <a:xfrm>
            <a:off x="4514778" y="1957208"/>
            <a:ext cx="4056300" cy="2339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t/>
            </a:r>
            <a:endParaRPr/>
          </a:p>
        </p:txBody>
      </p:sp>
      <p:sp>
        <p:nvSpPr>
          <p:cNvPr id="227" name="Google Shape;227;p36"/>
          <p:cNvSpPr txBox="1"/>
          <p:nvPr/>
        </p:nvSpPr>
        <p:spPr>
          <a:xfrm>
            <a:off x="4930347" y="4350969"/>
            <a:ext cx="31326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chemeClr val="dk1"/>
                </a:solidFill>
                <a:latin typeface="Arial"/>
                <a:ea typeface="Arial"/>
                <a:cs typeface="Arial"/>
                <a:sym typeface="Arial"/>
                <a:hlinkClick r:id="rId3">
                  <a:extLst>
                    <a:ext uri="{A12FA001-AC4F-418D-AE19-62706E023703}">
                      <ahyp:hlinkClr val="tx"/>
                    </a:ext>
                  </a:extLst>
                </a:hlinkClick>
              </a:rPr>
              <a:t>13.4 Forecast combinations | Forecasting: Principles and Practice (3rd ed) (otexts.com)</a:t>
            </a:r>
            <a:endParaRPr b="0" i="0" sz="800" u="none" cap="none" strike="noStrike">
              <a:solidFill>
                <a:schemeClr val="dk1"/>
              </a:solidFill>
              <a:latin typeface="Arial"/>
              <a:ea typeface="Arial"/>
              <a:cs typeface="Arial"/>
              <a:sym typeface="Arial"/>
            </a:endParaRPr>
          </a:p>
        </p:txBody>
      </p:sp>
      <p:pic>
        <p:nvPicPr>
          <p:cNvPr id="228" name="Google Shape;228;p36"/>
          <p:cNvPicPr preferRelativeResize="0"/>
          <p:nvPr/>
        </p:nvPicPr>
        <p:blipFill rotWithShape="1">
          <a:blip r:embed="rId4">
            <a:alphaModFix/>
          </a:blip>
          <a:srcRect b="0" l="0" r="0" t="0"/>
          <a:stretch/>
        </p:blipFill>
        <p:spPr>
          <a:xfrm>
            <a:off x="4472231" y="1845922"/>
            <a:ext cx="4056365" cy="2505047"/>
          </a:xfrm>
          <a:prstGeom prst="rect">
            <a:avLst/>
          </a:prstGeom>
          <a:noFill/>
          <a:ln>
            <a:noFill/>
          </a:ln>
        </p:spPr>
      </p:pic>
      <p:sp>
        <p:nvSpPr>
          <p:cNvPr id="229" name="Google Shape;229;p36"/>
          <p:cNvSpPr txBox="1"/>
          <p:nvPr/>
        </p:nvSpPr>
        <p:spPr>
          <a:xfrm>
            <a:off x="4887097" y="2045042"/>
            <a:ext cx="10812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 Actual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298CC4"/>
                </a:solidFill>
                <a:latin typeface="Arial"/>
                <a:ea typeface="Arial"/>
                <a:cs typeface="Arial"/>
                <a:sym typeface="Arial"/>
              </a:rPr>
              <a:t>— Predicted</a:t>
            </a:r>
            <a:endParaRPr b="0" i="0" sz="900" u="none" cap="none" strike="noStrike">
              <a:solidFill>
                <a:srgbClr val="298CC4"/>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Prédiction des assurances habitations</a:t>
            </a:r>
            <a:endParaRPr/>
          </a:p>
        </p:txBody>
      </p:sp>
      <p:sp>
        <p:nvSpPr>
          <p:cNvPr id="235" name="Google Shape;235;p37"/>
          <p:cNvSpPr txBox="1"/>
          <p:nvPr>
            <p:ph idx="1" type="body"/>
          </p:nvPr>
        </p:nvSpPr>
        <p:spPr>
          <a:xfrm>
            <a:off x="392906" y="1962923"/>
            <a:ext cx="3687600" cy="2339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b="1" lang="en">
                <a:solidFill>
                  <a:srgbClr val="298CC4"/>
                </a:solidFill>
              </a:rPr>
              <a:t>But:</a:t>
            </a:r>
            <a:r>
              <a:rPr lang="en"/>
              <a:t> Prédire les primes d’assurances à payer en fonction de</a:t>
            </a:r>
            <a:endParaRPr/>
          </a:p>
          <a:p>
            <a:pPr indent="0" lvl="0" marL="0" rtl="0" algn="l">
              <a:lnSpc>
                <a:spcPct val="90000"/>
              </a:lnSpc>
              <a:spcBef>
                <a:spcPts val="0"/>
              </a:spcBef>
              <a:spcAft>
                <a:spcPts val="0"/>
              </a:spcAft>
              <a:buSzPts val="1800"/>
              <a:buNone/>
            </a:pPr>
            <a:r>
              <a:t/>
            </a:r>
            <a:endParaRPr/>
          </a:p>
          <a:p>
            <a:pPr indent="-254000" lvl="1" marL="596900" rtl="0" algn="l">
              <a:lnSpc>
                <a:spcPct val="90000"/>
              </a:lnSpc>
              <a:spcBef>
                <a:spcPts val="0"/>
              </a:spcBef>
              <a:spcAft>
                <a:spcPts val="0"/>
              </a:spcAft>
              <a:buSzPts val="1800"/>
              <a:buFont typeface="Arial"/>
              <a:buChar char="•"/>
            </a:pPr>
            <a:r>
              <a:rPr lang="en" sz="1500"/>
              <a:t>Caractéristiques d’une maison</a:t>
            </a:r>
            <a:endParaRPr/>
          </a:p>
          <a:p>
            <a:pPr indent="-254000" lvl="1" marL="596900" rtl="0" algn="l">
              <a:lnSpc>
                <a:spcPct val="90000"/>
              </a:lnSpc>
              <a:spcBef>
                <a:spcPts val="0"/>
              </a:spcBef>
              <a:spcAft>
                <a:spcPts val="0"/>
              </a:spcAft>
              <a:buSzPts val="1800"/>
              <a:buFont typeface="Arial"/>
              <a:buChar char="•"/>
            </a:pPr>
            <a:r>
              <a:rPr lang="en" sz="1500"/>
              <a:t>Valeur foncière</a:t>
            </a:r>
            <a:endParaRPr/>
          </a:p>
          <a:p>
            <a:pPr indent="-254000" lvl="1" marL="596900" rtl="0" algn="l">
              <a:lnSpc>
                <a:spcPct val="90000"/>
              </a:lnSpc>
              <a:spcBef>
                <a:spcPts val="0"/>
              </a:spcBef>
              <a:spcAft>
                <a:spcPts val="0"/>
              </a:spcAft>
              <a:buSzPts val="1800"/>
              <a:buFont typeface="Arial"/>
              <a:buChar char="•"/>
            </a:pPr>
            <a:r>
              <a:rPr lang="en" sz="1500"/>
              <a:t>Emplacement</a:t>
            </a:r>
            <a:endParaRPr/>
          </a:p>
          <a:p>
            <a:pPr indent="-254000" lvl="1" marL="596900" rtl="0" algn="l">
              <a:lnSpc>
                <a:spcPct val="90000"/>
              </a:lnSpc>
              <a:spcBef>
                <a:spcPts val="0"/>
              </a:spcBef>
              <a:spcAft>
                <a:spcPts val="0"/>
              </a:spcAft>
              <a:buSzPts val="1800"/>
              <a:buFont typeface="Arial"/>
              <a:buChar char="•"/>
            </a:pPr>
            <a:r>
              <a:rPr lang="en" sz="1500"/>
              <a:t>Historique des inondations</a:t>
            </a:r>
            <a:endParaRPr/>
          </a:p>
          <a:p>
            <a:pPr indent="-254000" lvl="1" marL="596900" rtl="0" algn="l">
              <a:lnSpc>
                <a:spcPct val="90000"/>
              </a:lnSpc>
              <a:spcBef>
                <a:spcPts val="0"/>
              </a:spcBef>
              <a:spcAft>
                <a:spcPts val="0"/>
              </a:spcAft>
              <a:buSzPts val="1800"/>
              <a:buFont typeface="Arial"/>
              <a:buChar char="•"/>
            </a:pPr>
            <a:r>
              <a:rPr lang="en" sz="1500"/>
              <a:t>etc.</a:t>
            </a:r>
            <a:endParaRPr/>
          </a:p>
          <a:p>
            <a:pPr indent="0" lvl="0" marL="0" rtl="0" algn="l">
              <a:lnSpc>
                <a:spcPct val="90000"/>
              </a:lnSpc>
              <a:spcBef>
                <a:spcPts val="0"/>
              </a:spcBef>
              <a:spcAft>
                <a:spcPts val="0"/>
              </a:spcAft>
              <a:buSzPts val="1800"/>
              <a:buNone/>
            </a:pPr>
            <a:r>
              <a:t/>
            </a:r>
            <a:endParaRPr/>
          </a:p>
          <a:p>
            <a:pPr indent="0" lvl="0" marL="0" rtl="0" algn="l">
              <a:lnSpc>
                <a:spcPct val="90000"/>
              </a:lnSpc>
              <a:spcBef>
                <a:spcPts val="0"/>
              </a:spcBef>
              <a:spcAft>
                <a:spcPts val="0"/>
              </a:spcAft>
              <a:buSzPts val="1800"/>
              <a:buNone/>
            </a:pPr>
            <a:r>
              <a:t/>
            </a:r>
            <a:endParaRPr/>
          </a:p>
        </p:txBody>
      </p:sp>
      <p:sp>
        <p:nvSpPr>
          <p:cNvPr id="236" name="Google Shape;236;p37"/>
          <p:cNvSpPr txBox="1"/>
          <p:nvPr/>
        </p:nvSpPr>
        <p:spPr>
          <a:xfrm>
            <a:off x="5041556" y="4334525"/>
            <a:ext cx="2940900" cy="192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chemeClr val="dk1"/>
                </a:solidFill>
                <a:latin typeface="Arial"/>
                <a:ea typeface="Arial"/>
                <a:cs typeface="Arial"/>
                <a:sym typeface="Arial"/>
                <a:hlinkClick r:id="rId3">
                  <a:extLst>
                    <a:ext uri="{A12FA001-AC4F-418D-AE19-62706E023703}">
                      <ahyp:hlinkClr val="tx"/>
                    </a:ext>
                  </a:extLst>
                </a:hlinkClick>
              </a:rPr>
              <a:t>The (Mostly) Definitive Guide to Home Insurance (realtor.com)</a:t>
            </a:r>
            <a:endParaRPr b="0" i="0" sz="800" u="none" cap="none" strike="noStrike">
              <a:solidFill>
                <a:schemeClr val="dk1"/>
              </a:solidFill>
              <a:latin typeface="Arial"/>
              <a:ea typeface="Arial"/>
              <a:cs typeface="Arial"/>
              <a:sym typeface="Arial"/>
            </a:endParaRPr>
          </a:p>
        </p:txBody>
      </p:sp>
      <p:pic>
        <p:nvPicPr>
          <p:cNvPr id="237" name="Google Shape;237;p37"/>
          <p:cNvPicPr preferRelativeResize="0"/>
          <p:nvPr/>
        </p:nvPicPr>
        <p:blipFill rotWithShape="1">
          <a:blip r:embed="rId4">
            <a:alphaModFix/>
          </a:blip>
          <a:srcRect b="0" l="0" r="0" t="0"/>
          <a:stretch/>
        </p:blipFill>
        <p:spPr>
          <a:xfrm>
            <a:off x="4473146" y="1774041"/>
            <a:ext cx="3856235" cy="25701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Prédictions boursières (finances)</a:t>
            </a:r>
            <a:endParaRPr/>
          </a:p>
        </p:txBody>
      </p:sp>
      <p:sp>
        <p:nvSpPr>
          <p:cNvPr id="243" name="Google Shape;243;p38"/>
          <p:cNvSpPr txBox="1"/>
          <p:nvPr>
            <p:ph idx="1" type="body"/>
          </p:nvPr>
        </p:nvSpPr>
        <p:spPr>
          <a:xfrm>
            <a:off x="392906" y="1962923"/>
            <a:ext cx="3687600" cy="2339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b="1" lang="en">
                <a:solidFill>
                  <a:srgbClr val="298CC4"/>
                </a:solidFill>
              </a:rPr>
              <a:t>But :</a:t>
            </a:r>
            <a:r>
              <a:rPr lang="en"/>
              <a:t> prédire la valeur des actions d’une compagnie en fonction de </a:t>
            </a:r>
            <a:endParaRPr/>
          </a:p>
          <a:p>
            <a:pPr indent="0" lvl="0" marL="0" rtl="0" algn="l">
              <a:lnSpc>
                <a:spcPct val="90000"/>
              </a:lnSpc>
              <a:spcBef>
                <a:spcPts val="0"/>
              </a:spcBef>
              <a:spcAft>
                <a:spcPts val="0"/>
              </a:spcAft>
              <a:buSzPts val="1800"/>
              <a:buNone/>
            </a:pPr>
            <a:r>
              <a:t/>
            </a:r>
            <a:endParaRPr/>
          </a:p>
          <a:p>
            <a:pPr indent="-254000" lvl="1" marL="596900" rtl="0" algn="l">
              <a:lnSpc>
                <a:spcPct val="90000"/>
              </a:lnSpc>
              <a:spcBef>
                <a:spcPts val="0"/>
              </a:spcBef>
              <a:spcAft>
                <a:spcPts val="0"/>
              </a:spcAft>
              <a:buSzPts val="1800"/>
              <a:buFont typeface="Arial"/>
              <a:buChar char="•"/>
            </a:pPr>
            <a:r>
              <a:rPr lang="en" sz="1500"/>
              <a:t>Facteurs micro et macro-économiques</a:t>
            </a:r>
            <a:endParaRPr/>
          </a:p>
          <a:p>
            <a:pPr indent="-254000" lvl="1" marL="596900" rtl="0" algn="l">
              <a:lnSpc>
                <a:spcPct val="90000"/>
              </a:lnSpc>
              <a:spcBef>
                <a:spcPts val="0"/>
              </a:spcBef>
              <a:spcAft>
                <a:spcPts val="0"/>
              </a:spcAft>
              <a:buSzPts val="1800"/>
              <a:buFont typeface="Arial"/>
              <a:buChar char="•"/>
            </a:pPr>
            <a:r>
              <a:rPr lang="en" sz="1500"/>
              <a:t>Contexte géopolitique</a:t>
            </a:r>
            <a:endParaRPr/>
          </a:p>
          <a:p>
            <a:pPr indent="-254000" lvl="1" marL="596900" rtl="0" algn="l">
              <a:lnSpc>
                <a:spcPct val="90000"/>
              </a:lnSpc>
              <a:spcBef>
                <a:spcPts val="0"/>
              </a:spcBef>
              <a:spcAft>
                <a:spcPts val="0"/>
              </a:spcAft>
              <a:buSzPts val="1800"/>
              <a:buFont typeface="Arial"/>
              <a:buChar char="•"/>
            </a:pPr>
            <a:r>
              <a:rPr lang="en" sz="1500"/>
              <a:t>Phénomènes sociaux</a:t>
            </a:r>
            <a:endParaRPr/>
          </a:p>
          <a:p>
            <a:pPr indent="-254000" lvl="1" marL="596900" rtl="0" algn="l">
              <a:lnSpc>
                <a:spcPct val="90000"/>
              </a:lnSpc>
              <a:spcBef>
                <a:spcPts val="0"/>
              </a:spcBef>
              <a:spcAft>
                <a:spcPts val="0"/>
              </a:spcAft>
              <a:buSzPts val="1800"/>
              <a:buFont typeface="Arial"/>
              <a:buChar char="•"/>
            </a:pPr>
            <a:r>
              <a:rPr lang="en" sz="1500"/>
              <a:t>Stratégies des compétiteurs</a:t>
            </a:r>
            <a:endParaRPr/>
          </a:p>
          <a:p>
            <a:pPr indent="-254000" lvl="1" marL="596900" rtl="0" algn="l">
              <a:lnSpc>
                <a:spcPct val="90000"/>
              </a:lnSpc>
              <a:spcBef>
                <a:spcPts val="0"/>
              </a:spcBef>
              <a:spcAft>
                <a:spcPts val="0"/>
              </a:spcAft>
              <a:buSzPts val="1800"/>
              <a:buFont typeface="Arial"/>
              <a:buChar char="•"/>
            </a:pPr>
            <a:r>
              <a:rPr lang="en" sz="1500"/>
              <a:t>etc.</a:t>
            </a:r>
            <a:endParaRPr/>
          </a:p>
          <a:p>
            <a:pPr indent="0" lvl="0" marL="0" rtl="0" algn="l">
              <a:lnSpc>
                <a:spcPct val="90000"/>
              </a:lnSpc>
              <a:spcBef>
                <a:spcPts val="0"/>
              </a:spcBef>
              <a:spcAft>
                <a:spcPts val="0"/>
              </a:spcAft>
              <a:buSzPts val="1800"/>
              <a:buNone/>
            </a:pPr>
            <a:r>
              <a:t/>
            </a:r>
            <a:endParaRPr/>
          </a:p>
        </p:txBody>
      </p:sp>
      <p:sp>
        <p:nvSpPr>
          <p:cNvPr id="244" name="Google Shape;244;p38"/>
          <p:cNvSpPr txBox="1"/>
          <p:nvPr/>
        </p:nvSpPr>
        <p:spPr>
          <a:xfrm>
            <a:off x="5288686" y="4218218"/>
            <a:ext cx="2576400" cy="438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chemeClr val="dk1"/>
                </a:solidFill>
                <a:latin typeface="Arial"/>
                <a:ea typeface="Arial"/>
                <a:cs typeface="Arial"/>
                <a:sym typeface="Arial"/>
                <a:hlinkClick r:id="rId3">
                  <a:extLst>
                    <a:ext uri="{A12FA001-AC4F-418D-AE19-62706E023703}">
                      <ahyp:hlinkClr val="tx"/>
                    </a:ext>
                  </a:extLst>
                </a:hlinkClick>
              </a:rPr>
              <a:t>Stock Price Prediction System using 1D CNN with TensorFlow.js-Machine Learning Easy and Fun | by Gavril Ognjanovski | Towards Data Science</a:t>
            </a:r>
            <a:endParaRPr b="0" i="0" sz="800" u="none" cap="none" strike="noStrike">
              <a:solidFill>
                <a:schemeClr val="dk1"/>
              </a:solidFill>
              <a:latin typeface="Arial"/>
              <a:ea typeface="Arial"/>
              <a:cs typeface="Arial"/>
              <a:sym typeface="Arial"/>
            </a:endParaRPr>
          </a:p>
        </p:txBody>
      </p:sp>
      <p:pic>
        <p:nvPicPr>
          <p:cNvPr id="245" name="Google Shape;245;p38"/>
          <p:cNvPicPr preferRelativeResize="0"/>
          <p:nvPr/>
        </p:nvPicPr>
        <p:blipFill rotWithShape="1">
          <a:blip r:embed="rId4">
            <a:alphaModFix/>
          </a:blip>
          <a:srcRect b="0" l="0" r="0" t="0"/>
          <a:stretch/>
        </p:blipFill>
        <p:spPr>
          <a:xfrm>
            <a:off x="4552183" y="1962923"/>
            <a:ext cx="4223815" cy="20468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Aide au diagnostic médical</a:t>
            </a:r>
            <a:br>
              <a:rPr lang="en"/>
            </a:br>
            <a:br>
              <a:rPr lang="en"/>
            </a:br>
            <a:endParaRPr/>
          </a:p>
        </p:txBody>
      </p:sp>
      <p:sp>
        <p:nvSpPr>
          <p:cNvPr id="251" name="Google Shape;251;p39"/>
          <p:cNvSpPr txBox="1"/>
          <p:nvPr>
            <p:ph idx="1" type="body"/>
          </p:nvPr>
        </p:nvSpPr>
        <p:spPr>
          <a:xfrm>
            <a:off x="392906" y="1962923"/>
            <a:ext cx="3687600" cy="2339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b="1" lang="en">
                <a:solidFill>
                  <a:srgbClr val="298CC4"/>
                </a:solidFill>
              </a:rPr>
              <a:t>But:</a:t>
            </a:r>
            <a:r>
              <a:rPr lang="en"/>
              <a:t> Prédire la probabilité de présence de la Covid-19 dans les poumons de patients à partir des facteurs suivants:</a:t>
            </a:r>
            <a:endParaRPr/>
          </a:p>
          <a:p>
            <a:pPr indent="0" lvl="0" marL="0" rtl="0" algn="l">
              <a:lnSpc>
                <a:spcPct val="90000"/>
              </a:lnSpc>
              <a:spcBef>
                <a:spcPts val="0"/>
              </a:spcBef>
              <a:spcAft>
                <a:spcPts val="0"/>
              </a:spcAft>
              <a:buSzPts val="1800"/>
              <a:buNone/>
            </a:pPr>
            <a:r>
              <a:t/>
            </a:r>
            <a:endParaRPr/>
          </a:p>
          <a:p>
            <a:pPr indent="-254000" lvl="1" marL="596900" rtl="0" algn="l">
              <a:lnSpc>
                <a:spcPct val="90000"/>
              </a:lnSpc>
              <a:spcBef>
                <a:spcPts val="0"/>
              </a:spcBef>
              <a:spcAft>
                <a:spcPts val="0"/>
              </a:spcAft>
              <a:buSzPts val="1800"/>
              <a:buFont typeface="Arial"/>
              <a:buChar char="•"/>
            </a:pPr>
            <a:r>
              <a:rPr lang="en" sz="1500"/>
              <a:t>Radiographies</a:t>
            </a:r>
            <a:endParaRPr/>
          </a:p>
          <a:p>
            <a:pPr indent="-254000" lvl="1" marL="596900" rtl="0" algn="l">
              <a:lnSpc>
                <a:spcPct val="90000"/>
              </a:lnSpc>
              <a:spcBef>
                <a:spcPts val="0"/>
              </a:spcBef>
              <a:spcAft>
                <a:spcPts val="0"/>
              </a:spcAft>
              <a:buSzPts val="1800"/>
              <a:buFont typeface="Arial"/>
              <a:buChar char="•"/>
            </a:pPr>
            <a:r>
              <a:rPr lang="en" sz="1500"/>
              <a:t>Tests effectués en laboratoire</a:t>
            </a:r>
            <a:endParaRPr sz="1500"/>
          </a:p>
          <a:p>
            <a:pPr indent="-254000" lvl="1" marL="596900" rtl="0" algn="l">
              <a:lnSpc>
                <a:spcPct val="90000"/>
              </a:lnSpc>
              <a:spcBef>
                <a:spcPts val="0"/>
              </a:spcBef>
              <a:spcAft>
                <a:spcPts val="0"/>
              </a:spcAft>
              <a:buSzPts val="1800"/>
              <a:buFont typeface="Arial"/>
              <a:buChar char="•"/>
            </a:pPr>
            <a:r>
              <a:rPr lang="en" sz="1500"/>
              <a:t>Dossier médical</a:t>
            </a:r>
            <a:endParaRPr sz="1500"/>
          </a:p>
          <a:p>
            <a:pPr indent="-254000" lvl="1" marL="596900" rtl="0" algn="l">
              <a:lnSpc>
                <a:spcPct val="90000"/>
              </a:lnSpc>
              <a:spcBef>
                <a:spcPts val="0"/>
              </a:spcBef>
              <a:spcAft>
                <a:spcPts val="0"/>
              </a:spcAft>
              <a:buSzPts val="1800"/>
              <a:buFont typeface="Arial"/>
              <a:buChar char="•"/>
            </a:pPr>
            <a:r>
              <a:rPr lang="en" sz="1500"/>
              <a:t>Mode de vie</a:t>
            </a:r>
            <a:endParaRPr/>
          </a:p>
          <a:p>
            <a:pPr indent="0" lvl="0" marL="0" rtl="0" algn="l">
              <a:lnSpc>
                <a:spcPct val="90000"/>
              </a:lnSpc>
              <a:spcBef>
                <a:spcPts val="0"/>
              </a:spcBef>
              <a:spcAft>
                <a:spcPts val="0"/>
              </a:spcAft>
              <a:buSzPts val="1800"/>
              <a:buNone/>
            </a:pPr>
            <a:r>
              <a:t/>
            </a:r>
            <a:endParaRPr/>
          </a:p>
        </p:txBody>
      </p:sp>
      <p:sp>
        <p:nvSpPr>
          <p:cNvPr id="252" name="Google Shape;252;p39"/>
          <p:cNvSpPr txBox="1"/>
          <p:nvPr/>
        </p:nvSpPr>
        <p:spPr>
          <a:xfrm>
            <a:off x="4590536" y="4353311"/>
            <a:ext cx="39357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chemeClr val="dk1"/>
                </a:solidFill>
                <a:latin typeface="Arial"/>
                <a:ea typeface="Arial"/>
                <a:cs typeface="Arial"/>
                <a:sym typeface="Arial"/>
                <a:hlinkClick r:id="rId3">
                  <a:extLst>
                    <a:ext uri="{A12FA001-AC4F-418D-AE19-62706E023703}">
                      <ahyp:hlinkClr val="tx"/>
                    </a:ext>
                  </a:extLst>
                </a:hlinkClick>
              </a:rPr>
              <a:t>COVID-19 catch-up: New AI tool detects affected lung tissue by analysing X-Ray images | Silicon Canals</a:t>
            </a:r>
            <a:endParaRPr b="0" i="0" sz="800" u="none" cap="none" strike="noStrike">
              <a:solidFill>
                <a:schemeClr val="dk1"/>
              </a:solidFill>
              <a:latin typeface="Arial"/>
              <a:ea typeface="Arial"/>
              <a:cs typeface="Arial"/>
              <a:sym typeface="Arial"/>
            </a:endParaRPr>
          </a:p>
        </p:txBody>
      </p:sp>
      <p:pic>
        <p:nvPicPr>
          <p:cNvPr id="253" name="Google Shape;253;p39"/>
          <p:cNvPicPr preferRelativeResize="0"/>
          <p:nvPr/>
        </p:nvPicPr>
        <p:blipFill rotWithShape="1">
          <a:blip r:embed="rId4">
            <a:alphaModFix/>
          </a:blip>
          <a:srcRect b="0" l="0" r="0" t="0"/>
          <a:stretch/>
        </p:blipFill>
        <p:spPr>
          <a:xfrm>
            <a:off x="4411363" y="1985670"/>
            <a:ext cx="4249179" cy="22237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000"/>
              <a:buFont typeface="Century Gothic"/>
              <a:buNone/>
            </a:pPr>
            <a:r>
              <a:rPr lang="en"/>
              <a:t>Prédiction météorologiques</a:t>
            </a:r>
            <a:br>
              <a:rPr lang="en"/>
            </a:br>
            <a:endParaRPr/>
          </a:p>
        </p:txBody>
      </p:sp>
      <p:sp>
        <p:nvSpPr>
          <p:cNvPr id="259" name="Google Shape;259;p40"/>
          <p:cNvSpPr txBox="1"/>
          <p:nvPr>
            <p:ph idx="1" type="body"/>
          </p:nvPr>
        </p:nvSpPr>
        <p:spPr>
          <a:xfrm>
            <a:off x="392906" y="1962923"/>
            <a:ext cx="3687600" cy="2339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b="1" lang="en">
                <a:solidFill>
                  <a:srgbClr val="298CC4"/>
                </a:solidFill>
              </a:rPr>
              <a:t>Buts:</a:t>
            </a:r>
            <a:r>
              <a:rPr lang="en"/>
              <a:t> Prédire les précipitations à l’échelle mondiale à partir de</a:t>
            </a:r>
            <a:endParaRPr/>
          </a:p>
          <a:p>
            <a:pPr indent="0" lvl="0" marL="0" rtl="0" algn="l">
              <a:lnSpc>
                <a:spcPct val="90000"/>
              </a:lnSpc>
              <a:spcBef>
                <a:spcPts val="0"/>
              </a:spcBef>
              <a:spcAft>
                <a:spcPts val="0"/>
              </a:spcAft>
              <a:buSzPts val="1800"/>
              <a:buNone/>
            </a:pPr>
            <a:r>
              <a:t/>
            </a:r>
            <a:endParaRPr/>
          </a:p>
          <a:p>
            <a:pPr indent="-254000" lvl="1" marL="596900" rtl="0" algn="l">
              <a:lnSpc>
                <a:spcPct val="90000"/>
              </a:lnSpc>
              <a:spcBef>
                <a:spcPts val="0"/>
              </a:spcBef>
              <a:spcAft>
                <a:spcPts val="0"/>
              </a:spcAft>
              <a:buSzPts val="1800"/>
              <a:buFont typeface="Arial"/>
              <a:buChar char="•"/>
            </a:pPr>
            <a:r>
              <a:rPr lang="en" sz="1500"/>
              <a:t>Images satellites</a:t>
            </a:r>
            <a:endParaRPr/>
          </a:p>
          <a:p>
            <a:pPr indent="-254000" lvl="1" marL="596900" rtl="0" algn="l">
              <a:lnSpc>
                <a:spcPct val="90000"/>
              </a:lnSpc>
              <a:spcBef>
                <a:spcPts val="0"/>
              </a:spcBef>
              <a:spcAft>
                <a:spcPts val="0"/>
              </a:spcAft>
              <a:buSzPts val="1800"/>
              <a:buFont typeface="Arial"/>
              <a:buChar char="•"/>
            </a:pPr>
            <a:r>
              <a:rPr lang="en" sz="1500"/>
              <a:t>Relevés de bouées</a:t>
            </a:r>
            <a:endParaRPr/>
          </a:p>
          <a:p>
            <a:pPr indent="-254000" lvl="1" marL="596900" rtl="0" algn="l">
              <a:lnSpc>
                <a:spcPct val="90000"/>
              </a:lnSpc>
              <a:spcBef>
                <a:spcPts val="0"/>
              </a:spcBef>
              <a:spcAft>
                <a:spcPts val="0"/>
              </a:spcAft>
              <a:buSzPts val="1800"/>
              <a:buFont typeface="Arial"/>
              <a:buChar char="•"/>
            </a:pPr>
            <a:r>
              <a:rPr lang="en" sz="1500"/>
              <a:t>Observations historiques</a:t>
            </a:r>
            <a:endParaRPr/>
          </a:p>
          <a:p>
            <a:pPr indent="-254000" lvl="1" marL="596900" rtl="0" algn="l">
              <a:lnSpc>
                <a:spcPct val="90000"/>
              </a:lnSpc>
              <a:spcBef>
                <a:spcPts val="0"/>
              </a:spcBef>
              <a:spcAft>
                <a:spcPts val="0"/>
              </a:spcAft>
              <a:buSzPts val="1800"/>
              <a:buFont typeface="Arial"/>
              <a:buChar char="•"/>
            </a:pPr>
            <a:r>
              <a:rPr lang="en" sz="1500"/>
              <a:t>Années El Niño, La Niña</a:t>
            </a:r>
            <a:endParaRPr sz="1500"/>
          </a:p>
          <a:p>
            <a:pPr indent="-254000" lvl="1" marL="596900" rtl="0" algn="l">
              <a:lnSpc>
                <a:spcPct val="90000"/>
              </a:lnSpc>
              <a:spcBef>
                <a:spcPts val="0"/>
              </a:spcBef>
              <a:spcAft>
                <a:spcPts val="0"/>
              </a:spcAft>
              <a:buSzPts val="1800"/>
              <a:buFont typeface="Arial"/>
              <a:buChar char="•"/>
            </a:pPr>
            <a:r>
              <a:rPr lang="en" sz="1500"/>
              <a:t>etc.</a:t>
            </a:r>
            <a:endParaRPr sz="1500"/>
          </a:p>
          <a:p>
            <a:pPr indent="0" lvl="0" marL="0" rtl="0" algn="l">
              <a:lnSpc>
                <a:spcPct val="90000"/>
              </a:lnSpc>
              <a:spcBef>
                <a:spcPts val="0"/>
              </a:spcBef>
              <a:spcAft>
                <a:spcPts val="0"/>
              </a:spcAft>
              <a:buSzPts val="1800"/>
              <a:buNone/>
            </a:pPr>
            <a:r>
              <a:t/>
            </a:r>
            <a:endParaRPr/>
          </a:p>
        </p:txBody>
      </p:sp>
      <p:pic>
        <p:nvPicPr>
          <p:cNvPr id="260" name="Google Shape;260;p40"/>
          <p:cNvPicPr preferRelativeResize="0"/>
          <p:nvPr/>
        </p:nvPicPr>
        <p:blipFill>
          <a:blip r:embed="rId3">
            <a:alphaModFix/>
          </a:blip>
          <a:stretch>
            <a:fillRect/>
          </a:stretch>
        </p:blipFill>
        <p:spPr>
          <a:xfrm>
            <a:off x="4825581" y="1148106"/>
            <a:ext cx="3289912" cy="3588995"/>
          </a:xfrm>
          <a:prstGeom prst="rect">
            <a:avLst/>
          </a:prstGeom>
          <a:noFill/>
          <a:ln>
            <a:noFill/>
          </a:ln>
        </p:spPr>
      </p:pic>
      <p:sp>
        <p:nvSpPr>
          <p:cNvPr id="261" name="Google Shape;261;p40"/>
          <p:cNvSpPr txBox="1"/>
          <p:nvPr/>
        </p:nvSpPr>
        <p:spPr>
          <a:xfrm>
            <a:off x="4923700" y="972800"/>
            <a:ext cx="2943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Source: https://www.deepmind.com/blog/nowcasting-the-next-hour-of-rain</a:t>
            </a:r>
            <a:endParaRPr sz="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Prédictions de l’offre et de la demande</a:t>
            </a:r>
            <a:br>
              <a:rPr lang="en"/>
            </a:br>
            <a:endParaRPr/>
          </a:p>
        </p:txBody>
      </p:sp>
      <p:sp>
        <p:nvSpPr>
          <p:cNvPr id="267" name="Google Shape;267;p41"/>
          <p:cNvSpPr txBox="1"/>
          <p:nvPr>
            <p:ph idx="1" type="body"/>
          </p:nvPr>
        </p:nvSpPr>
        <p:spPr>
          <a:xfrm>
            <a:off x="392906" y="1962923"/>
            <a:ext cx="3687600" cy="2339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b="1" lang="en">
                <a:solidFill>
                  <a:srgbClr val="298CC4"/>
                </a:solidFill>
              </a:rPr>
              <a:t>Buts:</a:t>
            </a:r>
            <a:r>
              <a:rPr lang="en"/>
              <a:t> Prévoir les aspects suivants pour une compagnie de commerce international </a:t>
            </a:r>
            <a:endParaRPr/>
          </a:p>
          <a:p>
            <a:pPr indent="0" lvl="0" marL="0" rtl="0" algn="l">
              <a:lnSpc>
                <a:spcPct val="90000"/>
              </a:lnSpc>
              <a:spcBef>
                <a:spcPts val="0"/>
              </a:spcBef>
              <a:spcAft>
                <a:spcPts val="0"/>
              </a:spcAft>
              <a:buSzPts val="1800"/>
              <a:buNone/>
            </a:pPr>
            <a:r>
              <a:rPr lang="en"/>
              <a:t> </a:t>
            </a:r>
            <a:endParaRPr/>
          </a:p>
          <a:p>
            <a:pPr indent="-254000" lvl="1" marL="596900" rtl="0" algn="l">
              <a:lnSpc>
                <a:spcPct val="90000"/>
              </a:lnSpc>
              <a:spcBef>
                <a:spcPts val="0"/>
              </a:spcBef>
              <a:spcAft>
                <a:spcPts val="0"/>
              </a:spcAft>
              <a:buSzPts val="1800"/>
              <a:buFont typeface="Arial"/>
              <a:buChar char="•"/>
            </a:pPr>
            <a:r>
              <a:rPr lang="en" sz="1500"/>
              <a:t>Évolution de l’inventaire</a:t>
            </a:r>
            <a:endParaRPr/>
          </a:p>
          <a:p>
            <a:pPr indent="-254000" lvl="1" marL="596900" rtl="0" algn="l">
              <a:lnSpc>
                <a:spcPct val="90000"/>
              </a:lnSpc>
              <a:spcBef>
                <a:spcPts val="0"/>
              </a:spcBef>
              <a:spcAft>
                <a:spcPts val="0"/>
              </a:spcAft>
              <a:buSzPts val="1800"/>
              <a:buFont typeface="Arial"/>
              <a:buChar char="•"/>
            </a:pPr>
            <a:r>
              <a:rPr lang="en" sz="1500"/>
              <a:t>Évolution de la demande</a:t>
            </a:r>
            <a:endParaRPr/>
          </a:p>
          <a:p>
            <a:pPr indent="-139700" lvl="1" marL="596900" rtl="0" algn="l">
              <a:lnSpc>
                <a:spcPct val="90000"/>
              </a:lnSpc>
              <a:spcBef>
                <a:spcPts val="0"/>
              </a:spcBef>
              <a:spcAft>
                <a:spcPts val="0"/>
              </a:spcAft>
              <a:buSzPts val="1800"/>
              <a:buFont typeface="Arial"/>
              <a:buNone/>
            </a:pPr>
            <a:r>
              <a:t/>
            </a:r>
            <a:endParaRPr/>
          </a:p>
          <a:p>
            <a:pPr indent="0" lvl="0" marL="0" rtl="0" algn="l">
              <a:lnSpc>
                <a:spcPct val="90000"/>
              </a:lnSpc>
              <a:spcBef>
                <a:spcPts val="0"/>
              </a:spcBef>
              <a:spcAft>
                <a:spcPts val="0"/>
              </a:spcAft>
              <a:buSzPts val="1800"/>
              <a:buNone/>
            </a:pPr>
            <a:r>
              <a:t/>
            </a:r>
            <a:endParaRPr/>
          </a:p>
        </p:txBody>
      </p:sp>
      <p:sp>
        <p:nvSpPr>
          <p:cNvPr id="268" name="Google Shape;268;p41"/>
          <p:cNvSpPr txBox="1"/>
          <p:nvPr/>
        </p:nvSpPr>
        <p:spPr>
          <a:xfrm>
            <a:off x="5099657" y="4673532"/>
            <a:ext cx="31818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chemeClr val="dk1"/>
                </a:solidFill>
                <a:latin typeface="Arial"/>
                <a:ea typeface="Arial"/>
                <a:cs typeface="Arial"/>
                <a:sym typeface="Arial"/>
                <a:hlinkClick r:id="rId3">
                  <a:extLst>
                    <a:ext uri="{A12FA001-AC4F-418D-AE19-62706E023703}">
                      <ahyp:hlinkClr val="tx"/>
                    </a:ext>
                  </a:extLst>
                </a:hlinkClick>
              </a:rPr>
              <a:t>TrueStock | Top 5 Benefits of using Machine Learning for Demand Forecasting</a:t>
            </a:r>
            <a:endParaRPr b="0" i="0" sz="800" u="none" cap="none" strike="noStrike">
              <a:solidFill>
                <a:schemeClr val="dk1"/>
              </a:solidFill>
              <a:latin typeface="Arial"/>
              <a:ea typeface="Arial"/>
              <a:cs typeface="Arial"/>
              <a:sym typeface="Arial"/>
            </a:endParaRPr>
          </a:p>
        </p:txBody>
      </p:sp>
      <p:pic>
        <p:nvPicPr>
          <p:cNvPr id="269" name="Google Shape;269;p41"/>
          <p:cNvPicPr preferRelativeResize="0"/>
          <p:nvPr/>
        </p:nvPicPr>
        <p:blipFill rotWithShape="1">
          <a:blip r:embed="rId4">
            <a:alphaModFix/>
          </a:blip>
          <a:srcRect b="0" l="0" r="0" t="0"/>
          <a:stretch/>
        </p:blipFill>
        <p:spPr>
          <a:xfrm>
            <a:off x="5004490" y="1288471"/>
            <a:ext cx="3256007" cy="33514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Projections électorales</a:t>
            </a:r>
            <a:br>
              <a:rPr lang="en"/>
            </a:br>
            <a:endParaRPr/>
          </a:p>
        </p:txBody>
      </p:sp>
      <p:sp>
        <p:nvSpPr>
          <p:cNvPr id="275" name="Google Shape;275;p42"/>
          <p:cNvSpPr txBox="1"/>
          <p:nvPr>
            <p:ph idx="1" type="body"/>
          </p:nvPr>
        </p:nvSpPr>
        <p:spPr>
          <a:xfrm>
            <a:off x="392906" y="1962923"/>
            <a:ext cx="3687600" cy="2339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b="1" lang="en">
                <a:solidFill>
                  <a:srgbClr val="298CC4"/>
                </a:solidFill>
              </a:rPr>
              <a:t>Buts:</a:t>
            </a:r>
            <a:r>
              <a:rPr lang="en"/>
              <a:t> Prédire le pourcentage de votes pour chaque parti en fonction des facteurs suivants:</a:t>
            </a:r>
            <a:endParaRPr/>
          </a:p>
          <a:p>
            <a:pPr indent="0" lvl="0" marL="0" rtl="0" algn="l">
              <a:lnSpc>
                <a:spcPct val="90000"/>
              </a:lnSpc>
              <a:spcBef>
                <a:spcPts val="0"/>
              </a:spcBef>
              <a:spcAft>
                <a:spcPts val="0"/>
              </a:spcAft>
              <a:buSzPts val="1800"/>
              <a:buNone/>
            </a:pPr>
            <a:r>
              <a:rPr lang="en"/>
              <a:t> </a:t>
            </a:r>
            <a:endParaRPr/>
          </a:p>
          <a:p>
            <a:pPr indent="-254000" lvl="1" marL="596900" rtl="0" algn="l">
              <a:lnSpc>
                <a:spcPct val="90000"/>
              </a:lnSpc>
              <a:spcBef>
                <a:spcPts val="0"/>
              </a:spcBef>
              <a:spcAft>
                <a:spcPts val="0"/>
              </a:spcAft>
              <a:buSzPts val="1800"/>
              <a:buFont typeface="Arial"/>
              <a:buChar char="•"/>
            </a:pPr>
            <a:r>
              <a:rPr lang="en" sz="1500"/>
              <a:t>Résultats historiques</a:t>
            </a:r>
            <a:endParaRPr/>
          </a:p>
          <a:p>
            <a:pPr indent="-254000" lvl="1" marL="596900" rtl="0" algn="l">
              <a:lnSpc>
                <a:spcPct val="90000"/>
              </a:lnSpc>
              <a:spcBef>
                <a:spcPts val="0"/>
              </a:spcBef>
              <a:spcAft>
                <a:spcPts val="0"/>
              </a:spcAft>
              <a:buSzPts val="1800"/>
              <a:buFont typeface="Arial"/>
              <a:buChar char="•"/>
            </a:pPr>
            <a:r>
              <a:rPr lang="en" sz="1500"/>
              <a:t>Facteurs micro et macro-économiques</a:t>
            </a:r>
            <a:endParaRPr/>
          </a:p>
          <a:p>
            <a:pPr indent="-254000" lvl="1" marL="596900" rtl="0" algn="l">
              <a:lnSpc>
                <a:spcPct val="90000"/>
              </a:lnSpc>
              <a:spcBef>
                <a:spcPts val="0"/>
              </a:spcBef>
              <a:spcAft>
                <a:spcPts val="0"/>
              </a:spcAft>
              <a:buSzPts val="1800"/>
              <a:buFont typeface="Arial"/>
              <a:buChar char="•"/>
            </a:pPr>
            <a:r>
              <a:rPr lang="en" sz="1500"/>
              <a:t>Contexte géopolitique</a:t>
            </a:r>
            <a:endParaRPr/>
          </a:p>
          <a:p>
            <a:pPr indent="-254000" lvl="1" marL="596900" rtl="0" algn="l">
              <a:lnSpc>
                <a:spcPct val="90000"/>
              </a:lnSpc>
              <a:spcBef>
                <a:spcPts val="0"/>
              </a:spcBef>
              <a:spcAft>
                <a:spcPts val="0"/>
              </a:spcAft>
              <a:buSzPts val="1800"/>
              <a:buFont typeface="Arial"/>
              <a:buChar char="•"/>
            </a:pPr>
            <a:r>
              <a:rPr lang="en" sz="1500"/>
              <a:t>Réseaux sociaux</a:t>
            </a:r>
            <a:endParaRPr/>
          </a:p>
          <a:p>
            <a:pPr indent="-254000" lvl="1" marL="596900" rtl="0" algn="l">
              <a:lnSpc>
                <a:spcPct val="90000"/>
              </a:lnSpc>
              <a:spcBef>
                <a:spcPts val="0"/>
              </a:spcBef>
              <a:spcAft>
                <a:spcPts val="0"/>
              </a:spcAft>
              <a:buSzPts val="1800"/>
              <a:buFont typeface="Arial"/>
              <a:buChar char="•"/>
            </a:pPr>
            <a:r>
              <a:rPr lang="en" sz="1500"/>
              <a:t>etc.</a:t>
            </a:r>
            <a:endParaRPr/>
          </a:p>
          <a:p>
            <a:pPr indent="-139700" lvl="1" marL="596900" rtl="0" algn="l">
              <a:lnSpc>
                <a:spcPct val="90000"/>
              </a:lnSpc>
              <a:spcBef>
                <a:spcPts val="0"/>
              </a:spcBef>
              <a:spcAft>
                <a:spcPts val="0"/>
              </a:spcAft>
              <a:buSzPts val="1800"/>
              <a:buFont typeface="Arial"/>
              <a:buNone/>
            </a:pPr>
            <a:r>
              <a:t/>
            </a:r>
            <a:endParaRPr/>
          </a:p>
          <a:p>
            <a:pPr indent="0" lvl="0" marL="0" rtl="0" algn="l">
              <a:lnSpc>
                <a:spcPct val="90000"/>
              </a:lnSpc>
              <a:spcBef>
                <a:spcPts val="0"/>
              </a:spcBef>
              <a:spcAft>
                <a:spcPts val="0"/>
              </a:spcAft>
              <a:buSzPts val="1800"/>
              <a:buNone/>
            </a:pPr>
            <a:r>
              <a:t/>
            </a:r>
            <a:endParaRPr/>
          </a:p>
        </p:txBody>
      </p:sp>
      <p:sp>
        <p:nvSpPr>
          <p:cNvPr id="276" name="Google Shape;276;p42"/>
          <p:cNvSpPr txBox="1"/>
          <p:nvPr/>
        </p:nvSpPr>
        <p:spPr>
          <a:xfrm>
            <a:off x="5124371" y="4661176"/>
            <a:ext cx="31818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chemeClr val="dk1"/>
                </a:solidFill>
                <a:latin typeface="Arial"/>
                <a:ea typeface="Arial"/>
                <a:cs typeface="Arial"/>
                <a:sym typeface="Arial"/>
                <a:hlinkClick r:id="rId3">
                  <a:extLst>
                    <a:ext uri="{A12FA001-AC4F-418D-AE19-62706E023703}">
                      <ahyp:hlinkClr val="tx"/>
                    </a:ext>
                  </a:extLst>
                </a:hlinkClick>
              </a:rPr>
              <a:t>2019 Canadian federal election - projection as of August 30, 2019 : MapPorn (reddit.com)</a:t>
            </a:r>
            <a:endParaRPr b="0" i="0" sz="800" u="none" cap="none" strike="noStrike">
              <a:solidFill>
                <a:schemeClr val="dk1"/>
              </a:solidFill>
              <a:latin typeface="Arial"/>
              <a:ea typeface="Arial"/>
              <a:cs typeface="Arial"/>
              <a:sym typeface="Arial"/>
            </a:endParaRPr>
          </a:p>
        </p:txBody>
      </p:sp>
      <p:pic>
        <p:nvPicPr>
          <p:cNvPr id="277" name="Google Shape;277;p42"/>
          <p:cNvPicPr preferRelativeResize="0"/>
          <p:nvPr/>
        </p:nvPicPr>
        <p:blipFill rotWithShape="1">
          <a:blip r:embed="rId4">
            <a:alphaModFix/>
          </a:blip>
          <a:srcRect b="0" l="0" r="0" t="0"/>
          <a:stretch/>
        </p:blipFill>
        <p:spPr>
          <a:xfrm>
            <a:off x="4785154" y="1472467"/>
            <a:ext cx="3687605" cy="30730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Classification: Applications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294680" y="323255"/>
            <a:ext cx="5456100" cy="61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Reconnaissance d’objets</a:t>
            </a:r>
            <a:endParaRPr/>
          </a:p>
        </p:txBody>
      </p:sp>
      <p:sp>
        <p:nvSpPr>
          <p:cNvPr id="288" name="Google Shape;288;p44"/>
          <p:cNvSpPr txBox="1"/>
          <p:nvPr>
            <p:ph idx="1" type="body"/>
          </p:nvPr>
        </p:nvSpPr>
        <p:spPr>
          <a:xfrm>
            <a:off x="392907" y="1962923"/>
            <a:ext cx="3601200" cy="233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en">
                <a:solidFill>
                  <a:srgbClr val="298CC4"/>
                </a:solidFill>
              </a:rPr>
              <a:t>But:</a:t>
            </a:r>
            <a:r>
              <a:rPr lang="en"/>
              <a:t> reconnaître les types d'objets présents dans une image malgré les variations des objets et des poses.</a:t>
            </a:r>
            <a:endParaRPr/>
          </a:p>
          <a:p>
            <a:pPr indent="0" lvl="0" marL="0" rtl="0" algn="just">
              <a:lnSpc>
                <a:spcPct val="90000"/>
              </a:lnSpc>
              <a:spcBef>
                <a:spcPts val="0"/>
              </a:spcBef>
              <a:spcAft>
                <a:spcPts val="0"/>
              </a:spcAft>
              <a:buSzPts val="1800"/>
              <a:buNone/>
            </a:pPr>
            <a:r>
              <a:t/>
            </a:r>
            <a:endParaRPr/>
          </a:p>
        </p:txBody>
      </p:sp>
      <p:pic>
        <p:nvPicPr>
          <p:cNvPr id="289" name="Google Shape;289;p44"/>
          <p:cNvPicPr preferRelativeResize="0"/>
          <p:nvPr/>
        </p:nvPicPr>
        <p:blipFill rotWithShape="1">
          <a:blip r:embed="rId3">
            <a:alphaModFix/>
          </a:blip>
          <a:srcRect b="0" l="0" r="0" t="0"/>
          <a:stretch/>
        </p:blipFill>
        <p:spPr>
          <a:xfrm>
            <a:off x="4663440" y="1407441"/>
            <a:ext cx="3671079" cy="3010555"/>
          </a:xfrm>
          <a:prstGeom prst="rect">
            <a:avLst/>
          </a:prstGeom>
          <a:noFill/>
          <a:ln>
            <a:noFill/>
          </a:ln>
        </p:spPr>
      </p:pic>
      <p:sp>
        <p:nvSpPr>
          <p:cNvPr id="290" name="Google Shape;290;p44"/>
          <p:cNvSpPr txBox="1"/>
          <p:nvPr/>
        </p:nvSpPr>
        <p:spPr>
          <a:xfrm>
            <a:off x="4270130" y="4492690"/>
            <a:ext cx="4457700" cy="315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Arial"/>
                <a:ea typeface="Arial"/>
                <a:cs typeface="Arial"/>
                <a:sym typeface="Arial"/>
              </a:rPr>
              <a:t>A. Krizhevsky, I. Sutskever and G.E. Hinton. Imagenet Classification with Deep Convolutional Neural Networks. In Advances in Neural Information Processing Systems, 2012.</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t>
            </a:r>
            <a:endParaRPr/>
          </a:p>
          <a:p>
            <a:pPr indent="0" lvl="0" marL="0" rtl="0" algn="l">
              <a:spcBef>
                <a:spcPts val="0"/>
              </a:spcBef>
              <a:spcAft>
                <a:spcPts val="0"/>
              </a:spcAft>
              <a:buNone/>
            </a:pPr>
            <a:r>
              <a:rPr lang="en"/>
              <a:t>	</a:t>
            </a:r>
            <a:endParaRPr/>
          </a:p>
        </p:txBody>
      </p:sp>
      <p:sp>
        <p:nvSpPr>
          <p:cNvPr id="86" name="Google Shape;86;p18"/>
          <p:cNvSpPr txBox="1"/>
          <p:nvPr>
            <p:ph idx="1" type="body"/>
          </p:nvPr>
        </p:nvSpPr>
        <p:spPr>
          <a:xfrm>
            <a:off x="311700" y="1152475"/>
            <a:ext cx="8520600" cy="37659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50000"/>
              </a:lnSpc>
              <a:spcBef>
                <a:spcPts val="0"/>
              </a:spcBef>
              <a:spcAft>
                <a:spcPts val="0"/>
              </a:spcAft>
              <a:buSzPct val="100000"/>
              <a:buChar char="-"/>
            </a:pPr>
            <a:r>
              <a:rPr lang="en"/>
              <a:t>Qu’est ce que l’apprentissage </a:t>
            </a:r>
            <a:r>
              <a:rPr lang="en"/>
              <a:t>statistique?</a:t>
            </a:r>
            <a:r>
              <a:rPr lang="en"/>
              <a:t> </a:t>
            </a:r>
            <a:endParaRPr/>
          </a:p>
          <a:p>
            <a:pPr indent="-325755" lvl="0" marL="457200" rtl="0" algn="l">
              <a:lnSpc>
                <a:spcPct val="150000"/>
              </a:lnSpc>
              <a:spcBef>
                <a:spcPts val="0"/>
              </a:spcBef>
              <a:spcAft>
                <a:spcPts val="0"/>
              </a:spcAft>
              <a:buSzPct val="100000"/>
              <a:buChar char="-"/>
            </a:pPr>
            <a:r>
              <a:rPr lang="en"/>
              <a:t>Les principales tâches d’apprentissages</a:t>
            </a:r>
            <a:endParaRPr/>
          </a:p>
          <a:p>
            <a:pPr indent="-304165" lvl="1" marL="914400" rtl="0" algn="l">
              <a:lnSpc>
                <a:spcPct val="150000"/>
              </a:lnSpc>
              <a:spcBef>
                <a:spcPts val="0"/>
              </a:spcBef>
              <a:spcAft>
                <a:spcPts val="0"/>
              </a:spcAft>
              <a:buSzPct val="100000"/>
              <a:buChar char="-"/>
            </a:pPr>
            <a:r>
              <a:rPr lang="en"/>
              <a:t>Classification</a:t>
            </a:r>
            <a:endParaRPr/>
          </a:p>
          <a:p>
            <a:pPr indent="-304165" lvl="1" marL="914400" rtl="0" algn="l">
              <a:lnSpc>
                <a:spcPct val="150000"/>
              </a:lnSpc>
              <a:spcBef>
                <a:spcPts val="0"/>
              </a:spcBef>
              <a:spcAft>
                <a:spcPts val="0"/>
              </a:spcAft>
              <a:buSzPct val="100000"/>
              <a:buChar char="-"/>
            </a:pPr>
            <a:r>
              <a:rPr lang="en"/>
              <a:t>Regression</a:t>
            </a:r>
            <a:endParaRPr/>
          </a:p>
          <a:p>
            <a:pPr indent="-304165" lvl="1" marL="914400" rtl="0" algn="l">
              <a:lnSpc>
                <a:spcPct val="150000"/>
              </a:lnSpc>
              <a:spcBef>
                <a:spcPts val="0"/>
              </a:spcBef>
              <a:spcAft>
                <a:spcPts val="0"/>
              </a:spcAft>
              <a:buSzPct val="100000"/>
              <a:buChar char="-"/>
            </a:pPr>
            <a:r>
              <a:rPr lang="en"/>
              <a:t>Regroupement (Clustering)</a:t>
            </a:r>
            <a:endParaRPr/>
          </a:p>
          <a:p>
            <a:pPr indent="-304165" lvl="1" marL="914400" rtl="0" algn="l">
              <a:lnSpc>
                <a:spcPct val="150000"/>
              </a:lnSpc>
              <a:spcBef>
                <a:spcPts val="0"/>
              </a:spcBef>
              <a:spcAft>
                <a:spcPts val="0"/>
              </a:spcAft>
              <a:buSzPct val="100000"/>
              <a:buChar char="-"/>
            </a:pPr>
            <a:r>
              <a:rPr lang="en"/>
              <a:t>reduction de dimension</a:t>
            </a:r>
            <a:endParaRPr/>
          </a:p>
          <a:p>
            <a:pPr indent="-325755" lvl="0" marL="457200" rtl="0" algn="l">
              <a:lnSpc>
                <a:spcPct val="150000"/>
              </a:lnSpc>
              <a:spcBef>
                <a:spcPts val="0"/>
              </a:spcBef>
              <a:spcAft>
                <a:spcPts val="0"/>
              </a:spcAft>
              <a:buSzPct val="100000"/>
              <a:buChar char="-"/>
            </a:pPr>
            <a:r>
              <a:rPr lang="en"/>
              <a:t>Plusieurs exemples de modèles d’apprentissage supervisé:</a:t>
            </a:r>
            <a:endParaRPr/>
          </a:p>
          <a:p>
            <a:pPr indent="-304165" lvl="1" marL="914400" rtl="0" algn="l">
              <a:lnSpc>
                <a:spcPct val="150000"/>
              </a:lnSpc>
              <a:spcBef>
                <a:spcPts val="0"/>
              </a:spcBef>
              <a:spcAft>
                <a:spcPts val="0"/>
              </a:spcAft>
              <a:buSzPct val="100000"/>
              <a:buChar char="-"/>
            </a:pPr>
            <a:r>
              <a:rPr lang="en"/>
              <a:t>Modèles linéaires</a:t>
            </a:r>
            <a:endParaRPr/>
          </a:p>
          <a:p>
            <a:pPr indent="-304165" lvl="1" marL="914400" rtl="0" algn="l">
              <a:lnSpc>
                <a:spcPct val="150000"/>
              </a:lnSpc>
              <a:spcBef>
                <a:spcPts val="0"/>
              </a:spcBef>
              <a:spcAft>
                <a:spcPts val="0"/>
              </a:spcAft>
              <a:buSzPct val="100000"/>
              <a:buChar char="-"/>
            </a:pPr>
            <a:r>
              <a:rPr lang="en"/>
              <a:t>Arbres de décision</a:t>
            </a:r>
            <a:endParaRPr/>
          </a:p>
          <a:p>
            <a:pPr indent="-304165" lvl="1" marL="914400" rtl="0" algn="l">
              <a:lnSpc>
                <a:spcPct val="150000"/>
              </a:lnSpc>
              <a:spcBef>
                <a:spcPts val="0"/>
              </a:spcBef>
              <a:spcAft>
                <a:spcPts val="0"/>
              </a:spcAft>
              <a:buSzPct val="100000"/>
              <a:buChar char="-"/>
            </a:pPr>
            <a:r>
              <a:rPr lang="en"/>
              <a:t>Réseaux de neurones.  </a:t>
            </a:r>
            <a:endParaRPr/>
          </a:p>
          <a:p>
            <a:pPr indent="0" lvl="0" marL="0" rtl="0" algn="l">
              <a:spcBef>
                <a:spcPts val="1200"/>
              </a:spcBef>
              <a:spcAft>
                <a:spcPts val="0"/>
              </a:spcAft>
              <a:buNone/>
            </a:pPr>
            <a:r>
              <a:rPr lang="en" sz="1300"/>
              <a:t>Lire plus à ce propos (en anglais): </a:t>
            </a:r>
            <a:endParaRPr sz="1300"/>
          </a:p>
          <a:p>
            <a:pPr indent="-298767" lvl="0" marL="457200" rtl="0" algn="l">
              <a:spcBef>
                <a:spcPts val="1200"/>
              </a:spcBef>
              <a:spcAft>
                <a:spcPts val="0"/>
              </a:spcAft>
              <a:buSzPct val="100000"/>
              <a:buChar char="-"/>
            </a:pPr>
            <a:r>
              <a:rPr lang="en" sz="1300" u="sng">
                <a:solidFill>
                  <a:schemeClr val="hlink"/>
                </a:solidFill>
                <a:hlinkClick r:id="rId3"/>
              </a:rPr>
              <a:t>ISLR book Chapter 4.1, 4.2 and 12.1</a:t>
            </a:r>
            <a:endParaRPr sz="1300"/>
          </a:p>
          <a:p>
            <a:pPr indent="-298767" lvl="0" marL="457200" rtl="0" algn="l">
              <a:spcBef>
                <a:spcPts val="0"/>
              </a:spcBef>
              <a:spcAft>
                <a:spcPts val="0"/>
              </a:spcAft>
              <a:buSzPct val="100000"/>
              <a:buChar char="-"/>
            </a:pPr>
            <a:r>
              <a:rPr lang="en" sz="1300" u="sng">
                <a:solidFill>
                  <a:schemeClr val="hlink"/>
                </a:solidFill>
                <a:hlinkClick r:id="rId4"/>
              </a:rPr>
              <a:t>Python data Science Book Chapter 5 “What is ML?” </a:t>
            </a:r>
            <a:endParaRPr sz="1300"/>
          </a:p>
        </p:txBody>
      </p:sp>
      <p:grpSp>
        <p:nvGrpSpPr>
          <p:cNvPr id="87" name="Google Shape;87;p18"/>
          <p:cNvGrpSpPr/>
          <p:nvPr/>
        </p:nvGrpSpPr>
        <p:grpSpPr>
          <a:xfrm>
            <a:off x="3148750" y="1803409"/>
            <a:ext cx="6115000" cy="1073898"/>
            <a:chOff x="2979675" y="1936775"/>
            <a:chExt cx="6115000" cy="1164875"/>
          </a:xfrm>
        </p:grpSpPr>
        <p:sp>
          <p:nvSpPr>
            <p:cNvPr id="88" name="Google Shape;88;p18"/>
            <p:cNvSpPr/>
            <p:nvPr/>
          </p:nvSpPr>
          <p:spPr>
            <a:xfrm>
              <a:off x="2979675" y="1936775"/>
              <a:ext cx="289500" cy="451800"/>
            </a:xfrm>
            <a:prstGeom prst="righ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3443075" y="2531550"/>
              <a:ext cx="289500" cy="451800"/>
            </a:xfrm>
            <a:prstGeom prst="righ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txBox="1"/>
            <p:nvPr/>
          </p:nvSpPr>
          <p:spPr>
            <a:xfrm>
              <a:off x="3443075" y="1962575"/>
              <a:ext cx="5264400" cy="6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Apprentissage Supervisé </a:t>
              </a:r>
              <a:br>
                <a:rPr lang="en" sz="1200"/>
              </a:br>
              <a:r>
                <a:rPr lang="en" sz="1200"/>
                <a:t>(e.g., requiert les paires entrée-sortie (x</a:t>
              </a:r>
              <a:r>
                <a:rPr baseline="-25000" lang="en" sz="1200"/>
                <a:t>i</a:t>
              </a:r>
              <a:r>
                <a:rPr lang="en" sz="1200"/>
                <a:t>,y</a:t>
              </a:r>
              <a:r>
                <a:rPr baseline="-25000" lang="en" sz="1200"/>
                <a:t>i</a:t>
              </a:r>
              <a:r>
                <a:rPr lang="en" sz="1200"/>
                <a:t>))</a:t>
              </a:r>
              <a:endParaRPr sz="1200"/>
            </a:p>
          </p:txBody>
        </p:sp>
        <p:sp>
          <p:nvSpPr>
            <p:cNvPr id="91" name="Google Shape;91;p18"/>
            <p:cNvSpPr txBox="1"/>
            <p:nvPr/>
          </p:nvSpPr>
          <p:spPr>
            <a:xfrm>
              <a:off x="3830275" y="2500750"/>
              <a:ext cx="5264400" cy="6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Apprentissage non-supervisé</a:t>
              </a:r>
              <a:r>
                <a:rPr lang="en" sz="1200"/>
                <a:t> </a:t>
              </a:r>
              <a:endParaRPr sz="1200"/>
            </a:p>
            <a:p>
              <a:pPr indent="0" lvl="0" marL="0" rtl="0" algn="l">
                <a:spcBef>
                  <a:spcPts val="0"/>
                </a:spcBef>
                <a:spcAft>
                  <a:spcPts val="0"/>
                </a:spcAft>
                <a:buNone/>
              </a:pPr>
              <a:r>
                <a:rPr lang="en" sz="1200"/>
                <a:t>(e.g. requiert seulement les entrées (x</a:t>
              </a:r>
              <a:r>
                <a:rPr baseline="-25000" lang="en" sz="1200"/>
                <a:t>i</a:t>
              </a:r>
              <a:r>
                <a:rPr lang="en" sz="1200"/>
                <a:t>))</a:t>
              </a:r>
              <a:endParaRPr sz="1200"/>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294680" y="323255"/>
            <a:ext cx="5456100" cy="61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Reconnaissance de caractères manuscrits</a:t>
            </a:r>
            <a:endParaRPr/>
          </a:p>
        </p:txBody>
      </p:sp>
      <p:sp>
        <p:nvSpPr>
          <p:cNvPr id="296" name="Google Shape;296;p45"/>
          <p:cNvSpPr txBox="1"/>
          <p:nvPr>
            <p:ph idx="1" type="body"/>
          </p:nvPr>
        </p:nvSpPr>
        <p:spPr>
          <a:xfrm>
            <a:off x="294680" y="1472192"/>
            <a:ext cx="2765700" cy="17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en">
                <a:solidFill>
                  <a:srgbClr val="298CC4"/>
                </a:solidFill>
              </a:rPr>
              <a:t>But:</a:t>
            </a:r>
            <a:r>
              <a:rPr lang="en"/>
              <a:t> reconnaître chaque caractère malgré différents styles d’écriture.</a:t>
            </a:r>
            <a:endParaRPr/>
          </a:p>
          <a:p>
            <a:pPr indent="0" lvl="0" marL="0" rtl="0" algn="l">
              <a:lnSpc>
                <a:spcPct val="90000"/>
              </a:lnSpc>
              <a:spcBef>
                <a:spcPts val="0"/>
              </a:spcBef>
              <a:spcAft>
                <a:spcPts val="0"/>
              </a:spcAft>
              <a:buSzPts val="1800"/>
              <a:buNone/>
            </a:pPr>
            <a:r>
              <a:t/>
            </a:r>
            <a:endParaRPr/>
          </a:p>
        </p:txBody>
      </p:sp>
      <p:pic>
        <p:nvPicPr>
          <p:cNvPr id="297" name="Google Shape;297;p45"/>
          <p:cNvPicPr preferRelativeResize="0"/>
          <p:nvPr/>
        </p:nvPicPr>
        <p:blipFill rotWithShape="1">
          <a:blip r:embed="rId3">
            <a:alphaModFix/>
          </a:blip>
          <a:srcRect b="0" l="0" r="0" t="0"/>
          <a:stretch/>
        </p:blipFill>
        <p:spPr>
          <a:xfrm>
            <a:off x="4699158" y="2093405"/>
            <a:ext cx="3687604" cy="2241120"/>
          </a:xfrm>
          <a:prstGeom prst="rect">
            <a:avLst/>
          </a:prstGeom>
          <a:noFill/>
          <a:ln>
            <a:noFill/>
          </a:ln>
        </p:spPr>
      </p:pic>
      <p:sp>
        <p:nvSpPr>
          <p:cNvPr id="298" name="Google Shape;298;p45"/>
          <p:cNvSpPr txBox="1"/>
          <p:nvPr/>
        </p:nvSpPr>
        <p:spPr>
          <a:xfrm>
            <a:off x="5128055" y="4334525"/>
            <a:ext cx="29409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Arial"/>
                <a:ea typeface="Arial"/>
                <a:cs typeface="Arial"/>
                <a:sym typeface="Arial"/>
              </a:rPr>
              <a:t>Par Josef Steppan, CC BY-SA-4.0. https://commons.wikimedia.org/wiki/File:MnistExamples.png</a:t>
            </a:r>
            <a:endParaRPr b="0" i="0" sz="800" u="none" cap="none" strike="noStrike">
              <a:solidFill>
                <a:srgbClr val="7F7F7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294680" y="323255"/>
            <a:ext cx="5456100" cy="61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Traitement de langage naturel</a:t>
            </a:r>
            <a:endParaRPr/>
          </a:p>
        </p:txBody>
      </p:sp>
      <p:sp>
        <p:nvSpPr>
          <p:cNvPr id="304" name="Google Shape;304;p46"/>
          <p:cNvSpPr txBox="1"/>
          <p:nvPr>
            <p:ph idx="1" type="body"/>
          </p:nvPr>
        </p:nvSpPr>
        <p:spPr>
          <a:xfrm>
            <a:off x="294680" y="1472192"/>
            <a:ext cx="2765700" cy="1754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b="1" lang="en">
                <a:solidFill>
                  <a:srgbClr val="298CC4"/>
                </a:solidFill>
              </a:rPr>
              <a:t>But:</a:t>
            </a:r>
            <a:r>
              <a:rPr lang="en"/>
              <a:t> reconnaître les combinaisons et les agencements de mots pour filtrer les pourriels/SPAMS.</a:t>
            </a:r>
            <a:endParaRPr/>
          </a:p>
          <a:p>
            <a:pPr indent="0" lvl="0" marL="0" rtl="0" algn="l">
              <a:lnSpc>
                <a:spcPct val="90000"/>
              </a:lnSpc>
              <a:spcBef>
                <a:spcPts val="0"/>
              </a:spcBef>
              <a:spcAft>
                <a:spcPts val="0"/>
              </a:spcAft>
              <a:buSzPts val="1800"/>
              <a:buNone/>
            </a:pPr>
            <a:r>
              <a:t/>
            </a:r>
            <a:endParaRPr/>
          </a:p>
          <a:p>
            <a:pPr indent="0" lvl="0" marL="0" rtl="0" algn="l">
              <a:lnSpc>
                <a:spcPct val="90000"/>
              </a:lnSpc>
              <a:spcBef>
                <a:spcPts val="0"/>
              </a:spcBef>
              <a:spcAft>
                <a:spcPts val="0"/>
              </a:spcAft>
              <a:buSzPts val="1800"/>
              <a:buNone/>
            </a:pPr>
            <a:r>
              <a:t/>
            </a:r>
            <a:endParaRPr/>
          </a:p>
          <a:p>
            <a:pPr indent="0" lvl="0" marL="0" rtl="0" algn="l">
              <a:lnSpc>
                <a:spcPct val="90000"/>
              </a:lnSpc>
              <a:spcBef>
                <a:spcPts val="0"/>
              </a:spcBef>
              <a:spcAft>
                <a:spcPts val="0"/>
              </a:spcAft>
              <a:buSzPts val="1800"/>
              <a:buNone/>
            </a:pPr>
            <a:r>
              <a:t/>
            </a:r>
            <a:endParaRPr/>
          </a:p>
        </p:txBody>
      </p:sp>
      <p:pic>
        <p:nvPicPr>
          <p:cNvPr id="305" name="Google Shape;305;p46"/>
          <p:cNvPicPr preferRelativeResize="0"/>
          <p:nvPr/>
        </p:nvPicPr>
        <p:blipFill rotWithShape="1">
          <a:blip r:embed="rId3">
            <a:alphaModFix/>
          </a:blip>
          <a:srcRect b="0" l="0" r="0" t="0"/>
          <a:stretch/>
        </p:blipFill>
        <p:spPr>
          <a:xfrm>
            <a:off x="4584356" y="1977077"/>
            <a:ext cx="3962389" cy="1972836"/>
          </a:xfrm>
          <a:prstGeom prst="rect">
            <a:avLst/>
          </a:prstGeom>
          <a:noFill/>
          <a:ln>
            <a:noFill/>
          </a:ln>
        </p:spPr>
      </p:pic>
      <p:sp>
        <p:nvSpPr>
          <p:cNvPr id="306" name="Google Shape;306;p46"/>
          <p:cNvSpPr txBox="1"/>
          <p:nvPr/>
        </p:nvSpPr>
        <p:spPr>
          <a:xfrm>
            <a:off x="5288686" y="4218218"/>
            <a:ext cx="2576400" cy="192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rgbClr val="000000"/>
                </a:solidFill>
                <a:latin typeface="Arial"/>
                <a:ea typeface="Arial"/>
                <a:cs typeface="Arial"/>
                <a:sym typeface="Arial"/>
                <a:hlinkClick r:id="rId4">
                  <a:extLst>
                    <a:ext uri="{A12FA001-AC4F-418D-AE19-62706E023703}">
                      <ahyp:hlinkClr val="tx"/>
                    </a:ext>
                  </a:extLst>
                </a:hlinkClick>
              </a:rPr>
              <a:t>Binary Trees | CSE 143 (washington.edu)</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294680" y="323255"/>
            <a:ext cx="5456100" cy="61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Aide au diagnostic médical</a:t>
            </a:r>
            <a:br>
              <a:rPr lang="en"/>
            </a:br>
            <a:endParaRPr/>
          </a:p>
        </p:txBody>
      </p:sp>
      <p:sp>
        <p:nvSpPr>
          <p:cNvPr id="312" name="Google Shape;312;p47"/>
          <p:cNvSpPr txBox="1"/>
          <p:nvPr>
            <p:ph idx="1" type="body"/>
          </p:nvPr>
        </p:nvSpPr>
        <p:spPr>
          <a:xfrm>
            <a:off x="294674" y="1472200"/>
            <a:ext cx="3476100" cy="1754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b="1" lang="en">
                <a:solidFill>
                  <a:srgbClr val="298CC4"/>
                </a:solidFill>
              </a:rPr>
              <a:t>But:</a:t>
            </a:r>
            <a:r>
              <a:rPr lang="en"/>
              <a:t> identifier les personnes atteintes du diabète à partir de</a:t>
            </a:r>
            <a:endParaRPr/>
          </a:p>
          <a:p>
            <a:pPr indent="0" lvl="0" marL="0" rtl="0" algn="just">
              <a:lnSpc>
                <a:spcPct val="90000"/>
              </a:lnSpc>
              <a:spcBef>
                <a:spcPts val="0"/>
              </a:spcBef>
              <a:spcAft>
                <a:spcPts val="0"/>
              </a:spcAft>
              <a:buSzPts val="1800"/>
              <a:buNone/>
            </a:pPr>
            <a:r>
              <a:t/>
            </a:r>
            <a:endParaRPr/>
          </a:p>
          <a:p>
            <a:pPr indent="-254000" lvl="0" marL="254000" rtl="0" algn="just">
              <a:lnSpc>
                <a:spcPct val="150000"/>
              </a:lnSpc>
              <a:spcBef>
                <a:spcPts val="0"/>
              </a:spcBef>
              <a:spcAft>
                <a:spcPts val="0"/>
              </a:spcAft>
              <a:buSzPts val="1800"/>
              <a:buFont typeface="Arial"/>
              <a:buChar char="•"/>
            </a:pPr>
            <a:r>
              <a:rPr lang="en"/>
              <a:t>Tests effectués en laboratoire</a:t>
            </a:r>
            <a:endParaRPr/>
          </a:p>
          <a:p>
            <a:pPr indent="-254000" lvl="0" marL="254000" rtl="0" algn="just">
              <a:lnSpc>
                <a:spcPct val="150000"/>
              </a:lnSpc>
              <a:spcBef>
                <a:spcPts val="0"/>
              </a:spcBef>
              <a:spcAft>
                <a:spcPts val="0"/>
              </a:spcAft>
              <a:buSzPts val="1800"/>
              <a:buFont typeface="Arial"/>
              <a:buChar char="•"/>
            </a:pPr>
            <a:r>
              <a:rPr lang="en"/>
              <a:t>Dossier médical</a:t>
            </a:r>
            <a:endParaRPr/>
          </a:p>
          <a:p>
            <a:pPr indent="-254000" lvl="0" marL="254000" rtl="0" algn="just">
              <a:lnSpc>
                <a:spcPct val="150000"/>
              </a:lnSpc>
              <a:spcBef>
                <a:spcPts val="0"/>
              </a:spcBef>
              <a:spcAft>
                <a:spcPts val="0"/>
              </a:spcAft>
              <a:buSzPts val="1800"/>
              <a:buFont typeface="Arial"/>
              <a:buChar char="•"/>
            </a:pPr>
            <a:r>
              <a:rPr lang="en"/>
              <a:t>Mode de vie</a:t>
            </a:r>
            <a:endParaRPr/>
          </a:p>
          <a:p>
            <a:pPr indent="0" lvl="0" marL="0" rtl="0" algn="just">
              <a:lnSpc>
                <a:spcPct val="90000"/>
              </a:lnSpc>
              <a:spcBef>
                <a:spcPts val="0"/>
              </a:spcBef>
              <a:spcAft>
                <a:spcPts val="0"/>
              </a:spcAft>
              <a:buSzPts val="1800"/>
              <a:buNone/>
            </a:pPr>
            <a:r>
              <a:t/>
            </a:r>
            <a:endParaRPr/>
          </a:p>
        </p:txBody>
      </p:sp>
      <p:pic>
        <p:nvPicPr>
          <p:cNvPr id="313" name="Google Shape;313;p47"/>
          <p:cNvPicPr preferRelativeResize="0"/>
          <p:nvPr/>
        </p:nvPicPr>
        <p:blipFill rotWithShape="1">
          <a:blip r:embed="rId3">
            <a:alphaModFix/>
          </a:blip>
          <a:srcRect b="0" l="0" r="0" t="0"/>
          <a:stretch/>
        </p:blipFill>
        <p:spPr>
          <a:xfrm>
            <a:off x="4754363" y="1977080"/>
            <a:ext cx="3658457" cy="1986828"/>
          </a:xfrm>
          <a:prstGeom prst="rect">
            <a:avLst/>
          </a:prstGeom>
          <a:noFill/>
          <a:ln>
            <a:noFill/>
          </a:ln>
        </p:spPr>
      </p:pic>
      <p:sp>
        <p:nvSpPr>
          <p:cNvPr id="314" name="Google Shape;314;p47"/>
          <p:cNvSpPr txBox="1"/>
          <p:nvPr/>
        </p:nvSpPr>
        <p:spPr>
          <a:xfrm>
            <a:off x="4590536" y="4353311"/>
            <a:ext cx="3935700" cy="192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rgbClr val="000000"/>
                </a:solidFill>
                <a:latin typeface="Arial"/>
                <a:ea typeface="Arial"/>
                <a:cs typeface="Arial"/>
                <a:sym typeface="Arial"/>
                <a:hlinkClick r:id="rId4">
                  <a:extLst>
                    <a:ext uri="{A12FA001-AC4F-418D-AE19-62706E023703}">
                      <ahyp:hlinkClr val="tx"/>
                    </a:ext>
                  </a:extLst>
                </a:hlinkClick>
              </a:rPr>
              <a:t>Classification Algorithm and its types in Machine Learning | by Iprathore | Medium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txBox="1"/>
          <p:nvPr>
            <p:ph type="title"/>
          </p:nvPr>
        </p:nvSpPr>
        <p:spPr>
          <a:xfrm>
            <a:off x="294680" y="323255"/>
            <a:ext cx="5456100" cy="61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000"/>
              <a:buFont typeface="Century Gothic"/>
              <a:buNone/>
            </a:pPr>
            <a:r>
              <a:rPr lang="en"/>
              <a:t>Reconnaissance faciale (Biométrie)</a:t>
            </a:r>
            <a:br>
              <a:rPr lang="en"/>
            </a:br>
            <a:endParaRPr/>
          </a:p>
        </p:txBody>
      </p:sp>
      <p:sp>
        <p:nvSpPr>
          <p:cNvPr id="320" name="Google Shape;320;p48"/>
          <p:cNvSpPr txBox="1"/>
          <p:nvPr>
            <p:ph idx="1" type="body"/>
          </p:nvPr>
        </p:nvSpPr>
        <p:spPr>
          <a:xfrm>
            <a:off x="294680" y="1472192"/>
            <a:ext cx="2765700" cy="1754400"/>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0"/>
              </a:spcBef>
              <a:spcAft>
                <a:spcPts val="0"/>
              </a:spcAft>
              <a:buSzPts val="1800"/>
              <a:buNone/>
            </a:pPr>
            <a:r>
              <a:rPr b="1" lang="en">
                <a:solidFill>
                  <a:srgbClr val="298CC4"/>
                </a:solidFill>
              </a:rPr>
              <a:t>Buts:</a:t>
            </a:r>
            <a:r>
              <a:rPr lang="en"/>
              <a:t> identifier</a:t>
            </a:r>
            <a:endParaRPr/>
          </a:p>
          <a:p>
            <a:pPr indent="-254000" lvl="0" marL="254000" rtl="0" algn="just">
              <a:lnSpc>
                <a:spcPct val="100000"/>
              </a:lnSpc>
              <a:spcBef>
                <a:spcPts val="900"/>
              </a:spcBef>
              <a:spcAft>
                <a:spcPts val="0"/>
              </a:spcAft>
              <a:buSzPts val="1800"/>
              <a:buFont typeface="Arial"/>
              <a:buChar char="•"/>
            </a:pPr>
            <a:r>
              <a:rPr lang="en"/>
              <a:t>Nom</a:t>
            </a:r>
            <a:endParaRPr/>
          </a:p>
          <a:p>
            <a:pPr indent="-254000" lvl="0" marL="254000" rtl="0" algn="just">
              <a:lnSpc>
                <a:spcPct val="100000"/>
              </a:lnSpc>
              <a:spcBef>
                <a:spcPts val="0"/>
              </a:spcBef>
              <a:spcAft>
                <a:spcPts val="0"/>
              </a:spcAft>
              <a:buSzPts val="1800"/>
              <a:buFont typeface="Arial"/>
              <a:buChar char="•"/>
            </a:pPr>
            <a:r>
              <a:rPr lang="en"/>
              <a:t>Genre</a:t>
            </a:r>
            <a:endParaRPr/>
          </a:p>
          <a:p>
            <a:pPr indent="-254000" lvl="0" marL="254000" rtl="0" algn="just">
              <a:lnSpc>
                <a:spcPct val="100000"/>
              </a:lnSpc>
              <a:spcBef>
                <a:spcPts val="0"/>
              </a:spcBef>
              <a:spcAft>
                <a:spcPts val="0"/>
              </a:spcAft>
              <a:buSzPts val="1800"/>
              <a:buFont typeface="Arial"/>
              <a:buChar char="•"/>
            </a:pPr>
            <a:r>
              <a:rPr lang="en"/>
              <a:t>Tranche d’âge</a:t>
            </a:r>
            <a:endParaRPr/>
          </a:p>
          <a:p>
            <a:pPr indent="-254000" lvl="0" marL="254000" rtl="0" algn="just">
              <a:lnSpc>
                <a:spcPct val="100000"/>
              </a:lnSpc>
              <a:spcBef>
                <a:spcPts val="0"/>
              </a:spcBef>
              <a:spcAft>
                <a:spcPts val="0"/>
              </a:spcAft>
              <a:buSzPts val="1800"/>
              <a:buFont typeface="Arial"/>
              <a:buChar char="•"/>
            </a:pPr>
            <a:r>
              <a:rPr lang="en"/>
              <a:t>État de santé</a:t>
            </a:r>
            <a:endParaRPr/>
          </a:p>
          <a:p>
            <a:pPr indent="-254000" lvl="0" marL="254000" rtl="0" algn="just">
              <a:lnSpc>
                <a:spcPct val="100000"/>
              </a:lnSpc>
              <a:spcBef>
                <a:spcPts val="0"/>
              </a:spcBef>
              <a:spcAft>
                <a:spcPts val="0"/>
              </a:spcAft>
              <a:buSzPts val="1800"/>
              <a:buFont typeface="Arial"/>
              <a:buChar char="•"/>
            </a:pPr>
            <a:r>
              <a:rPr lang="en"/>
              <a:t>Etc.</a:t>
            </a:r>
            <a:endParaRPr/>
          </a:p>
          <a:p>
            <a:pPr indent="0" lvl="0" marL="0" rtl="0" algn="l">
              <a:lnSpc>
                <a:spcPct val="90000"/>
              </a:lnSpc>
              <a:spcBef>
                <a:spcPts val="0"/>
              </a:spcBef>
              <a:spcAft>
                <a:spcPts val="0"/>
              </a:spcAft>
              <a:buSzPts val="1800"/>
              <a:buNone/>
            </a:pPr>
            <a:r>
              <a:t/>
            </a:r>
            <a:endParaRPr/>
          </a:p>
        </p:txBody>
      </p:sp>
      <p:pic>
        <p:nvPicPr>
          <p:cNvPr id="321" name="Google Shape;321;p48"/>
          <p:cNvPicPr preferRelativeResize="0"/>
          <p:nvPr/>
        </p:nvPicPr>
        <p:blipFill rotWithShape="1">
          <a:blip r:embed="rId3">
            <a:alphaModFix/>
          </a:blip>
          <a:srcRect b="0" l="0" r="0" t="0"/>
          <a:stretch/>
        </p:blipFill>
        <p:spPr>
          <a:xfrm>
            <a:off x="3793824" y="1962923"/>
            <a:ext cx="5014088" cy="2339160"/>
          </a:xfrm>
          <a:prstGeom prst="rect">
            <a:avLst/>
          </a:prstGeom>
          <a:noFill/>
          <a:ln>
            <a:noFill/>
          </a:ln>
        </p:spPr>
      </p:pic>
      <p:sp>
        <p:nvSpPr>
          <p:cNvPr id="322" name="Google Shape;322;p48"/>
          <p:cNvSpPr txBox="1"/>
          <p:nvPr/>
        </p:nvSpPr>
        <p:spPr>
          <a:xfrm>
            <a:off x="4982920" y="4383150"/>
            <a:ext cx="31818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rgbClr val="000000"/>
                </a:solidFill>
                <a:latin typeface="Arial"/>
                <a:ea typeface="Arial"/>
                <a:cs typeface="Arial"/>
                <a:sym typeface="Arial"/>
                <a:hlinkClick r:id="rId4">
                  <a:extLst>
                    <a:ext uri="{A12FA001-AC4F-418D-AE19-62706E023703}">
                      <ahyp:hlinkClr val="tx"/>
                    </a:ext>
                  </a:extLst>
                </a:hlinkClick>
              </a:rPr>
              <a:t>Face Recognition for Beginners. Face Recognition is a recognition… | by Divyansh Dwivedi | Towards Data Science</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294680" y="323255"/>
            <a:ext cx="5456100" cy="61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Reconnaissance vocale</a:t>
            </a:r>
            <a:br>
              <a:rPr lang="en"/>
            </a:br>
            <a:endParaRPr/>
          </a:p>
        </p:txBody>
      </p:sp>
      <p:sp>
        <p:nvSpPr>
          <p:cNvPr id="328" name="Google Shape;328;p49"/>
          <p:cNvSpPr txBox="1"/>
          <p:nvPr>
            <p:ph idx="1" type="body"/>
          </p:nvPr>
        </p:nvSpPr>
        <p:spPr>
          <a:xfrm>
            <a:off x="294674" y="1472200"/>
            <a:ext cx="3300300" cy="17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en">
                <a:solidFill>
                  <a:srgbClr val="298CC4"/>
                </a:solidFill>
              </a:rPr>
              <a:t>Buts:</a:t>
            </a:r>
            <a:r>
              <a:rPr lang="en"/>
              <a:t> identifier un locuteur à partir de </a:t>
            </a:r>
            <a:endParaRPr/>
          </a:p>
          <a:p>
            <a:pPr indent="0" lvl="0" marL="0" rtl="0" algn="l">
              <a:lnSpc>
                <a:spcPct val="100000"/>
              </a:lnSpc>
              <a:spcBef>
                <a:spcPts val="0"/>
              </a:spcBef>
              <a:spcAft>
                <a:spcPts val="0"/>
              </a:spcAft>
              <a:buSzPts val="1800"/>
              <a:buNone/>
            </a:pPr>
            <a:r>
              <a:t/>
            </a:r>
            <a:endParaRPr/>
          </a:p>
          <a:p>
            <a:pPr indent="-254000" lvl="0" marL="254000" rtl="0" algn="l">
              <a:lnSpc>
                <a:spcPct val="100000"/>
              </a:lnSpc>
              <a:spcBef>
                <a:spcPts val="0"/>
              </a:spcBef>
              <a:spcAft>
                <a:spcPts val="0"/>
              </a:spcAft>
              <a:buSzPts val="1800"/>
              <a:buFont typeface="Arial"/>
              <a:buChar char="•"/>
            </a:pPr>
            <a:r>
              <a:rPr lang="en"/>
              <a:t>La dépendance temporelle de l'information.</a:t>
            </a:r>
            <a:endParaRPr/>
          </a:p>
          <a:p>
            <a:pPr indent="-139700" lvl="0" marL="254000" rtl="0" algn="l">
              <a:lnSpc>
                <a:spcPct val="100000"/>
              </a:lnSpc>
              <a:spcBef>
                <a:spcPts val="0"/>
              </a:spcBef>
              <a:spcAft>
                <a:spcPts val="0"/>
              </a:spcAft>
              <a:buSzPts val="1800"/>
              <a:buFont typeface="Arial"/>
              <a:buNone/>
            </a:pPr>
            <a:r>
              <a:t/>
            </a:r>
            <a:endParaRPr/>
          </a:p>
          <a:p>
            <a:pPr indent="-254000" lvl="0" marL="254000" rtl="0" algn="l">
              <a:lnSpc>
                <a:spcPct val="100000"/>
              </a:lnSpc>
              <a:spcBef>
                <a:spcPts val="0"/>
              </a:spcBef>
              <a:spcAft>
                <a:spcPts val="0"/>
              </a:spcAft>
              <a:buSzPts val="1800"/>
              <a:buFont typeface="Arial"/>
              <a:buChar char="•"/>
            </a:pPr>
            <a:r>
              <a:rPr lang="en"/>
              <a:t>Des dictionnaires de mots/structures valides.</a:t>
            </a:r>
            <a:endParaRPr/>
          </a:p>
          <a:p>
            <a:pPr indent="0" lvl="0" marL="0" rtl="0" algn="l">
              <a:lnSpc>
                <a:spcPct val="100000"/>
              </a:lnSpc>
              <a:spcBef>
                <a:spcPts val="0"/>
              </a:spcBef>
              <a:spcAft>
                <a:spcPts val="0"/>
              </a:spcAft>
              <a:buSzPts val="1800"/>
              <a:buNone/>
            </a:pPr>
            <a:r>
              <a:t/>
            </a:r>
            <a:endParaRPr/>
          </a:p>
        </p:txBody>
      </p:sp>
      <p:sp>
        <p:nvSpPr>
          <p:cNvPr id="329" name="Google Shape;329;p49"/>
          <p:cNvSpPr txBox="1"/>
          <p:nvPr/>
        </p:nvSpPr>
        <p:spPr>
          <a:xfrm>
            <a:off x="5136619" y="4512811"/>
            <a:ext cx="31818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rgbClr val="7F7F7F"/>
                </a:solidFill>
                <a:latin typeface="Arial"/>
                <a:ea typeface="Arial"/>
                <a:cs typeface="Arial"/>
                <a:sym typeface="Arial"/>
                <a:hlinkClick r:id="rId3">
                  <a:extLst>
                    <a:ext uri="{A12FA001-AC4F-418D-AE19-62706E023703}">
                      <ahyp:hlinkClr val="tx"/>
                    </a:ext>
                  </a:extLst>
                </a:hlinkClick>
              </a:rPr>
              <a:t>Siri richtig nutzen: nützliche Tipps &amp; Befehle auf einen Blick (sparhandy.de)</a:t>
            </a:r>
            <a:endParaRPr b="0" i="0" sz="800" u="none" cap="none" strike="noStrike">
              <a:solidFill>
                <a:srgbClr val="7F7F7F"/>
              </a:solidFill>
              <a:latin typeface="Arial"/>
              <a:ea typeface="Arial"/>
              <a:cs typeface="Arial"/>
              <a:sym typeface="Arial"/>
            </a:endParaRPr>
          </a:p>
        </p:txBody>
      </p:sp>
      <p:grpSp>
        <p:nvGrpSpPr>
          <p:cNvPr id="330" name="Google Shape;330;p49"/>
          <p:cNvGrpSpPr/>
          <p:nvPr/>
        </p:nvGrpSpPr>
        <p:grpSpPr>
          <a:xfrm>
            <a:off x="4878006" y="1494346"/>
            <a:ext cx="3545428" cy="2998745"/>
            <a:chOff x="6504008" y="1992461"/>
            <a:chExt cx="4727237" cy="3998326"/>
          </a:xfrm>
        </p:grpSpPr>
        <p:pic>
          <p:nvPicPr>
            <p:cNvPr id="331" name="Google Shape;331;p49"/>
            <p:cNvPicPr preferRelativeResize="0"/>
            <p:nvPr/>
          </p:nvPicPr>
          <p:blipFill rotWithShape="1">
            <a:blip r:embed="rId4">
              <a:alphaModFix/>
            </a:blip>
            <a:srcRect b="0" l="0" r="0" t="0"/>
            <a:stretch/>
          </p:blipFill>
          <p:spPr>
            <a:xfrm>
              <a:off x="6522548" y="3542265"/>
              <a:ext cx="4708697" cy="2448522"/>
            </a:xfrm>
            <a:prstGeom prst="rect">
              <a:avLst/>
            </a:prstGeom>
            <a:noFill/>
            <a:ln>
              <a:noFill/>
            </a:ln>
          </p:spPr>
        </p:pic>
        <p:pic>
          <p:nvPicPr>
            <p:cNvPr descr="Speech recognition apps for the hearing impaired and deaf - Computational  Audiology" id="332" name="Google Shape;332;p49"/>
            <p:cNvPicPr preferRelativeResize="0"/>
            <p:nvPr/>
          </p:nvPicPr>
          <p:blipFill rotWithShape="1">
            <a:blip r:embed="rId5">
              <a:alphaModFix/>
            </a:blip>
            <a:srcRect b="9384" l="0" r="1448" t="3644"/>
            <a:stretch/>
          </p:blipFill>
          <p:spPr>
            <a:xfrm flipH="1">
              <a:off x="6504008" y="1992461"/>
              <a:ext cx="4724696" cy="1520936"/>
            </a:xfrm>
            <a:prstGeom prst="rect">
              <a:avLst/>
            </a:prstGeom>
            <a:noFill/>
            <a:ln>
              <a:noFill/>
            </a:ln>
          </p:spPr>
        </p:pic>
        <p:sp>
          <p:nvSpPr>
            <p:cNvPr id="333" name="Google Shape;333;p49"/>
            <p:cNvSpPr txBox="1"/>
            <p:nvPr/>
          </p:nvSpPr>
          <p:spPr>
            <a:xfrm>
              <a:off x="6705600" y="2830671"/>
              <a:ext cx="769500" cy="441300"/>
            </a:xfrm>
            <a:prstGeom prst="rect">
              <a:avLst/>
            </a:prstGeom>
            <a:solidFill>
              <a:srgbClr val="FFFFFF"/>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BCA675"/>
                  </a:solidFill>
                  <a:latin typeface="Calibri"/>
                  <a:ea typeface="Calibri"/>
                  <a:cs typeface="Calibri"/>
                  <a:sym typeface="Calibri"/>
                </a:rPr>
                <a:t>abc</a:t>
              </a:r>
              <a:endParaRPr b="0" i="0" sz="1700" u="none" cap="none" strike="noStrike">
                <a:solidFill>
                  <a:srgbClr val="BCA675"/>
                </a:solidFill>
                <a:latin typeface="Calibri"/>
                <a:ea typeface="Calibri"/>
                <a:cs typeface="Calibri"/>
                <a:sym typeface="Calibri"/>
              </a:endParaRPr>
            </a:p>
          </p:txBody>
        </p:sp>
        <p:pic>
          <p:nvPicPr>
            <p:cNvPr descr="Speech recognition apps for the hearing impaired and deaf - Computational  Audiology" id="334" name="Google Shape;334;p49"/>
            <p:cNvPicPr preferRelativeResize="0"/>
            <p:nvPr/>
          </p:nvPicPr>
          <p:blipFill rotWithShape="1">
            <a:blip r:embed="rId5">
              <a:alphaModFix/>
            </a:blip>
            <a:srcRect b="63804" l="49999" r="41770" t="23274"/>
            <a:stretch/>
          </p:blipFill>
          <p:spPr>
            <a:xfrm>
              <a:off x="8436668" y="2329726"/>
              <a:ext cx="368241" cy="225265"/>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294680" y="323255"/>
            <a:ext cx="5456100" cy="61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Voiture autonome</a:t>
            </a:r>
            <a:br>
              <a:rPr lang="en"/>
            </a:br>
            <a:endParaRPr/>
          </a:p>
        </p:txBody>
      </p:sp>
      <p:sp>
        <p:nvSpPr>
          <p:cNvPr id="340" name="Google Shape;340;p50"/>
          <p:cNvSpPr txBox="1"/>
          <p:nvPr>
            <p:ph idx="1" type="body"/>
          </p:nvPr>
        </p:nvSpPr>
        <p:spPr>
          <a:xfrm>
            <a:off x="392906" y="1738987"/>
            <a:ext cx="4519500" cy="233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en" sz="1500">
                <a:solidFill>
                  <a:srgbClr val="298CC4"/>
                </a:solidFill>
              </a:rPr>
              <a:t>But</a:t>
            </a:r>
            <a:r>
              <a:rPr lang="en" sz="1500"/>
              <a:t>: identifier les pixels correspondants aux</a:t>
            </a:r>
            <a:endParaRPr sz="1500"/>
          </a:p>
          <a:p>
            <a:pPr indent="0" lvl="0" marL="0" rtl="0" algn="l">
              <a:lnSpc>
                <a:spcPct val="100000"/>
              </a:lnSpc>
              <a:spcBef>
                <a:spcPts val="0"/>
              </a:spcBef>
              <a:spcAft>
                <a:spcPts val="0"/>
              </a:spcAft>
              <a:buSzPts val="1800"/>
              <a:buNone/>
            </a:pPr>
            <a:r>
              <a:rPr lang="en" sz="1500"/>
              <a:t> </a:t>
            </a:r>
            <a:endParaRPr sz="1500"/>
          </a:p>
          <a:p>
            <a:pPr indent="-114300" lvl="1" marL="342900" rtl="0" algn="l">
              <a:lnSpc>
                <a:spcPct val="100000"/>
              </a:lnSpc>
              <a:spcBef>
                <a:spcPts val="0"/>
              </a:spcBef>
              <a:spcAft>
                <a:spcPts val="0"/>
              </a:spcAft>
              <a:buSzPts val="1800"/>
              <a:buChar char="▪"/>
            </a:pPr>
            <a:r>
              <a:rPr lang="en" sz="1500"/>
              <a:t>piétons</a:t>
            </a:r>
            <a:endParaRPr sz="1500"/>
          </a:p>
          <a:p>
            <a:pPr indent="-114300" lvl="1" marL="342900" rtl="0" algn="l">
              <a:lnSpc>
                <a:spcPct val="100000"/>
              </a:lnSpc>
              <a:spcBef>
                <a:spcPts val="0"/>
              </a:spcBef>
              <a:spcAft>
                <a:spcPts val="0"/>
              </a:spcAft>
              <a:buSzPts val="1800"/>
              <a:buChar char="▪"/>
            </a:pPr>
            <a:r>
              <a:rPr lang="en" sz="1500"/>
              <a:t>bâtiments</a:t>
            </a:r>
            <a:endParaRPr sz="1500"/>
          </a:p>
          <a:p>
            <a:pPr indent="-114300" lvl="1" marL="342900" rtl="0" algn="l">
              <a:lnSpc>
                <a:spcPct val="100000"/>
              </a:lnSpc>
              <a:spcBef>
                <a:spcPts val="0"/>
              </a:spcBef>
              <a:spcAft>
                <a:spcPts val="0"/>
              </a:spcAft>
              <a:buSzPts val="1800"/>
              <a:buChar char="▪"/>
            </a:pPr>
            <a:r>
              <a:rPr lang="en" sz="1500"/>
              <a:t>arbres</a:t>
            </a:r>
            <a:endParaRPr sz="1500"/>
          </a:p>
          <a:p>
            <a:pPr indent="-114300" lvl="1" marL="342900" rtl="0" algn="l">
              <a:lnSpc>
                <a:spcPct val="100000"/>
              </a:lnSpc>
              <a:spcBef>
                <a:spcPts val="0"/>
              </a:spcBef>
              <a:spcAft>
                <a:spcPts val="0"/>
              </a:spcAft>
              <a:buSzPts val="1800"/>
              <a:buChar char="▪"/>
            </a:pPr>
            <a:r>
              <a:rPr lang="en" sz="1500"/>
              <a:t>types de terrain</a:t>
            </a:r>
            <a:endParaRPr sz="1500"/>
          </a:p>
          <a:p>
            <a:pPr indent="0" lvl="0" marL="0" rtl="0" algn="l">
              <a:lnSpc>
                <a:spcPct val="100000"/>
              </a:lnSpc>
              <a:spcBef>
                <a:spcPts val="0"/>
              </a:spcBef>
              <a:spcAft>
                <a:spcPts val="0"/>
              </a:spcAft>
              <a:buSzPts val="1800"/>
              <a:buNone/>
            </a:pPr>
            <a:r>
              <a:rPr lang="en" sz="1500"/>
              <a:t> </a:t>
            </a:r>
            <a:endParaRPr sz="1500"/>
          </a:p>
          <a:p>
            <a:pPr indent="0" lvl="0" marL="0" rtl="0" algn="l">
              <a:lnSpc>
                <a:spcPct val="100000"/>
              </a:lnSpc>
              <a:spcBef>
                <a:spcPts val="0"/>
              </a:spcBef>
              <a:spcAft>
                <a:spcPts val="0"/>
              </a:spcAft>
              <a:buSzPts val="1800"/>
              <a:buNone/>
            </a:pPr>
            <a:r>
              <a:rPr lang="en" sz="1500"/>
              <a:t>malgré les mouvements des objets et de la voiture! </a:t>
            </a:r>
            <a:endParaRPr/>
          </a:p>
          <a:p>
            <a:pPr indent="0" lvl="0" marL="0" rtl="0" algn="l">
              <a:lnSpc>
                <a:spcPct val="100000"/>
              </a:lnSpc>
              <a:spcBef>
                <a:spcPts val="0"/>
              </a:spcBef>
              <a:spcAft>
                <a:spcPts val="0"/>
              </a:spcAft>
              <a:buSzPts val="1800"/>
              <a:buNone/>
            </a:pPr>
            <a:r>
              <a:t/>
            </a:r>
            <a:endParaRPr sz="1500"/>
          </a:p>
          <a:p>
            <a:pPr indent="0" lvl="0" marL="0" rtl="0" algn="l">
              <a:lnSpc>
                <a:spcPct val="100000"/>
              </a:lnSpc>
              <a:spcBef>
                <a:spcPts val="0"/>
              </a:spcBef>
              <a:spcAft>
                <a:spcPts val="0"/>
              </a:spcAft>
              <a:buSzPts val="1800"/>
              <a:buNone/>
            </a:pPr>
            <a:r>
              <a:rPr lang="en" sz="1500"/>
              <a:t>On s’intéresse aux zones de l’image contenant des objets de même type (</a:t>
            </a:r>
            <a:r>
              <a:rPr b="1" lang="en" sz="1500">
                <a:solidFill>
                  <a:schemeClr val="dk1"/>
                </a:solidFill>
              </a:rPr>
              <a:t>sémantique</a:t>
            </a:r>
            <a:r>
              <a:rPr lang="en" sz="1500"/>
              <a:t>).</a:t>
            </a:r>
            <a:endParaRPr sz="1500"/>
          </a:p>
        </p:txBody>
      </p:sp>
      <p:sp>
        <p:nvSpPr>
          <p:cNvPr id="341" name="Google Shape;341;p50"/>
          <p:cNvSpPr txBox="1"/>
          <p:nvPr/>
        </p:nvSpPr>
        <p:spPr>
          <a:xfrm>
            <a:off x="5099657" y="4420217"/>
            <a:ext cx="31818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rgbClr val="7F7F7F"/>
                </a:solidFill>
                <a:latin typeface="Arial"/>
                <a:ea typeface="Arial"/>
                <a:cs typeface="Arial"/>
                <a:sym typeface="Arial"/>
                <a:hlinkClick r:id="rId3">
                  <a:extLst>
                    <a:ext uri="{A12FA001-AC4F-418D-AE19-62706E023703}">
                      <ahyp:hlinkClr val="tx"/>
                    </a:ext>
                  </a:extLst>
                </a:hlinkClick>
              </a:rPr>
              <a:t>Bonnet-inception: Prediction of Cityscapes Test Sequences 00, 01, and 02. 768x384px - YouTube</a:t>
            </a:r>
            <a:endParaRPr b="0" i="0" sz="800" u="none" cap="none" strike="noStrike">
              <a:solidFill>
                <a:srgbClr val="7F7F7F"/>
              </a:solidFill>
              <a:latin typeface="Arial"/>
              <a:ea typeface="Arial"/>
              <a:cs typeface="Arial"/>
              <a:sym typeface="Arial"/>
            </a:endParaRPr>
          </a:p>
        </p:txBody>
      </p:sp>
      <p:pic>
        <p:nvPicPr>
          <p:cNvPr id="342" name="Google Shape;342;p50"/>
          <p:cNvPicPr preferRelativeResize="0"/>
          <p:nvPr/>
        </p:nvPicPr>
        <p:blipFill>
          <a:blip r:embed="rId4">
            <a:alphaModFix/>
          </a:blip>
          <a:stretch>
            <a:fillRect/>
          </a:stretch>
        </p:blipFill>
        <p:spPr>
          <a:xfrm>
            <a:off x="4576137" y="773575"/>
            <a:ext cx="4228826" cy="2377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1"/>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Très important d’avoir des systèmes robustes</a:t>
            </a:r>
            <a:endParaRPr/>
          </a:p>
        </p:txBody>
      </p:sp>
      <p:sp>
        <p:nvSpPr>
          <p:cNvPr id="348" name="Google Shape;348;p51"/>
          <p:cNvSpPr txBox="1"/>
          <p:nvPr>
            <p:ph idx="1" type="body"/>
          </p:nvPr>
        </p:nvSpPr>
        <p:spPr>
          <a:xfrm>
            <a:off x="392906" y="1962923"/>
            <a:ext cx="3687600" cy="2339100"/>
          </a:xfrm>
          <a:prstGeom prst="rect">
            <a:avLst/>
          </a:prstGeom>
        </p:spPr>
        <p:txBody>
          <a:bodyPr anchorCtr="0" anchor="t" bIns="0" lIns="0" spcFirstLastPara="1" rIns="0" wrap="square" tIns="0">
            <a:noAutofit/>
          </a:bodyPr>
          <a:lstStyle/>
          <a:p>
            <a:pPr indent="-317500" lvl="0" marL="457200" rtl="0" algn="l">
              <a:spcBef>
                <a:spcPts val="500"/>
              </a:spcBef>
              <a:spcAft>
                <a:spcPts val="0"/>
              </a:spcAft>
              <a:buSzPts val="1400"/>
              <a:buChar char="-"/>
            </a:pPr>
            <a:r>
              <a:rPr lang="en"/>
              <a:t>Robuste aux différentes situations.</a:t>
            </a:r>
            <a:endParaRPr/>
          </a:p>
          <a:p>
            <a:pPr indent="-317500" lvl="0" marL="457200" rtl="0" algn="l">
              <a:spcBef>
                <a:spcPts val="0"/>
              </a:spcBef>
              <a:spcAft>
                <a:spcPts val="0"/>
              </a:spcAft>
              <a:buSzPts val="1400"/>
              <a:buChar char="-"/>
            </a:pPr>
            <a:r>
              <a:rPr lang="en"/>
              <a:t>Particulièrement celles qui n’ont jamais été rencontrées. </a:t>
            </a:r>
            <a:endParaRPr/>
          </a:p>
          <a:p>
            <a:pPr indent="-317500" lvl="0" marL="457200" rtl="0" algn="l">
              <a:spcBef>
                <a:spcPts val="0"/>
              </a:spcBef>
              <a:spcAft>
                <a:spcPts val="0"/>
              </a:spcAft>
              <a:buSzPts val="1400"/>
              <a:buChar char="-"/>
            </a:pPr>
            <a:r>
              <a:rPr lang="en"/>
              <a:t>Les humains sont très </a:t>
            </a:r>
            <a:r>
              <a:rPr lang="en"/>
              <a:t>forts pour ça.</a:t>
            </a:r>
            <a:r>
              <a:rPr lang="en"/>
              <a:t> </a:t>
            </a:r>
            <a:endParaRPr/>
          </a:p>
        </p:txBody>
      </p:sp>
      <p:sp>
        <p:nvSpPr>
          <p:cNvPr id="349" name="Google Shape;349;p51"/>
          <p:cNvSpPr txBox="1"/>
          <p:nvPr>
            <p:ph idx="2" type="body"/>
          </p:nvPr>
        </p:nvSpPr>
        <p:spPr>
          <a:xfrm>
            <a:off x="4514778" y="1957208"/>
            <a:ext cx="4056300" cy="23391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a:p>
        </p:txBody>
      </p:sp>
      <p:pic>
        <p:nvPicPr>
          <p:cNvPr id="350" name="Google Shape;350;p51"/>
          <p:cNvPicPr preferRelativeResize="0"/>
          <p:nvPr/>
        </p:nvPicPr>
        <p:blipFill>
          <a:blip r:embed="rId3">
            <a:alphaModFix/>
          </a:blip>
          <a:stretch>
            <a:fillRect/>
          </a:stretch>
        </p:blipFill>
        <p:spPr>
          <a:xfrm>
            <a:off x="4335531" y="1858530"/>
            <a:ext cx="3926795" cy="1791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Apprentissage non-supervisé</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Regroupement </a:t>
            </a:r>
            <a:r>
              <a:rPr lang="en"/>
              <a:t>: inférer les labels à partir de la structure des données </a:t>
            </a:r>
            <a:endParaRPr/>
          </a:p>
        </p:txBody>
      </p:sp>
      <p:sp>
        <p:nvSpPr>
          <p:cNvPr id="361" name="Google Shape;361;p53"/>
          <p:cNvSpPr txBox="1"/>
          <p:nvPr>
            <p:ph idx="1" type="body"/>
          </p:nvPr>
        </p:nvSpPr>
        <p:spPr>
          <a:xfrm>
            <a:off x="311700" y="1445175"/>
            <a:ext cx="8520600" cy="358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Que peut-on faire lorsque l’on a pas accès aux étiquettes </a:t>
            </a:r>
            <a:r>
              <a:rPr i="1" lang="en"/>
              <a:t>y</a:t>
            </a:r>
            <a:r>
              <a:rPr lang="en"/>
              <a:t>???</a:t>
            </a:r>
            <a:endParaRPr/>
          </a:p>
          <a:p>
            <a:pPr indent="0" lvl="0" marL="0" rtl="0" algn="l">
              <a:spcBef>
                <a:spcPts val="1200"/>
              </a:spcBef>
              <a:spcAft>
                <a:spcPts val="0"/>
              </a:spcAft>
              <a:buClr>
                <a:schemeClr val="dk1"/>
              </a:buClr>
              <a:buSzPct val="61111"/>
              <a:buFont typeface="Arial"/>
              <a:buNone/>
            </a:pPr>
            <a:r>
              <a:rPr lang="en" u="sng"/>
              <a:t>Hypothèse :</a:t>
            </a:r>
            <a:r>
              <a:rPr lang="en"/>
              <a:t> les points x avec la même étiquette devraient se ressembler (être proche).</a:t>
            </a:r>
            <a:endParaRPr/>
          </a:p>
          <a:p>
            <a:pPr indent="0" lvl="0" marL="0" rtl="0" algn="l">
              <a:spcBef>
                <a:spcPts val="1200"/>
              </a:spcBef>
              <a:spcAft>
                <a:spcPts val="0"/>
              </a:spcAft>
              <a:buClr>
                <a:schemeClr val="dk1"/>
              </a:buClr>
              <a:buSzPct val="61111"/>
              <a:buFont typeface="Arial"/>
              <a:buNone/>
            </a:pPr>
            <a:r>
              <a:rPr lang="en" u="sng"/>
              <a:t>Regroupement :</a:t>
            </a:r>
            <a:r>
              <a:rPr lang="en"/>
              <a:t> Modèle qui vise à regrouper des points de données d'entrée "similaires".</a:t>
            </a:r>
            <a:endParaRPr/>
          </a:p>
          <a:p>
            <a:pPr indent="0" lvl="0" marL="0" rtl="0" algn="l">
              <a:spcBef>
                <a:spcPts val="1200"/>
              </a:spcBef>
              <a:spcAft>
                <a:spcPts val="0"/>
              </a:spcAft>
              <a:buClr>
                <a:schemeClr val="dk1"/>
              </a:buClr>
              <a:buSzPct val="61111"/>
              <a:buFont typeface="Arial"/>
              <a:buNone/>
            </a:pPr>
            <a:r>
              <a:rPr lang="en"/>
              <a:t>Une grande partie de la complexité se résume à la façon dont nous définirons « similaire »</a:t>
            </a:r>
            <a:endParaRPr/>
          </a:p>
          <a:p>
            <a:pPr indent="0" lvl="0" marL="0" rtl="0" algn="l">
              <a:spcBef>
                <a:spcPts val="1200"/>
              </a:spcBef>
              <a:spcAft>
                <a:spcPts val="0"/>
              </a:spcAft>
              <a:buClr>
                <a:schemeClr val="dk1"/>
              </a:buClr>
              <a:buSzPct val="61111"/>
              <a:buFont typeface="Arial"/>
              <a:buNone/>
            </a:pPr>
            <a:r>
              <a:rPr lang="en" u="sng"/>
              <a:t>Exemple :</a:t>
            </a:r>
            <a:r>
              <a:rPr lang="en"/>
              <a:t> des points de données proches par rapport à une certaine distance (quelle distance ???)</a:t>
            </a:r>
            <a:endParaRPr/>
          </a:p>
          <a:p>
            <a:pPr indent="0" lvl="0" marL="0" rtl="0" algn="l">
              <a:spcBef>
                <a:spcPts val="1200"/>
              </a:spcBef>
              <a:spcAft>
                <a:spcPts val="0"/>
              </a:spcAft>
              <a:buClr>
                <a:schemeClr val="dk1"/>
              </a:buClr>
              <a:buSzPct val="61111"/>
              <a:buFont typeface="Arial"/>
              <a:buNone/>
            </a:pPr>
            <a:r>
              <a:rPr b="1" lang="en"/>
              <a:t>Importance des bonnes caractéristiques :</a:t>
            </a:r>
            <a:r>
              <a:rPr lang="en"/>
              <a:t> permettra de mieux saisir la similarité.</a:t>
            </a:r>
            <a:endParaRPr/>
          </a:p>
          <a:p>
            <a:pPr indent="0" lvl="0" marL="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Regroupement</a:t>
            </a:r>
            <a:endParaRPr/>
          </a:p>
        </p:txBody>
      </p:sp>
      <p:sp>
        <p:nvSpPr>
          <p:cNvPr id="367" name="Google Shape;367;p54"/>
          <p:cNvSpPr txBox="1"/>
          <p:nvPr>
            <p:ph idx="1" type="body"/>
          </p:nvPr>
        </p:nvSpPr>
        <p:spPr>
          <a:xfrm>
            <a:off x="311700" y="1152475"/>
            <a:ext cx="3783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À l'œil nu, il est clair qu'il y a 4 groupes !</a:t>
            </a:r>
            <a:endParaRPr/>
          </a:p>
          <a:p>
            <a:pPr indent="-342900" lvl="0" marL="457200" rtl="0" algn="l">
              <a:spcBef>
                <a:spcPts val="0"/>
              </a:spcBef>
              <a:spcAft>
                <a:spcPts val="0"/>
              </a:spcAft>
              <a:buSzPts val="1800"/>
              <a:buChar char="-"/>
            </a:pPr>
            <a:r>
              <a:rPr lang="en"/>
              <a:t>Importance de la visualisation des données !!!!</a:t>
            </a:r>
            <a:endParaRPr/>
          </a:p>
          <a:p>
            <a:pPr indent="-342900" lvl="0" marL="457200" rtl="0" algn="l">
              <a:spcBef>
                <a:spcPts val="0"/>
              </a:spcBef>
              <a:spcAft>
                <a:spcPts val="0"/>
              </a:spcAft>
              <a:buSzPts val="1800"/>
              <a:buChar char="-"/>
            </a:pPr>
            <a:r>
              <a:rPr lang="en"/>
              <a:t>(maintenant nous savons que nous devons rechercher 4 groupes)</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368" name="Google Shape;368;p54"/>
          <p:cNvPicPr preferRelativeResize="0"/>
          <p:nvPr/>
        </p:nvPicPr>
        <p:blipFill>
          <a:blip r:embed="rId3">
            <a:alphaModFix/>
          </a:blip>
          <a:stretch>
            <a:fillRect/>
          </a:stretch>
        </p:blipFill>
        <p:spPr>
          <a:xfrm>
            <a:off x="4095390" y="922950"/>
            <a:ext cx="5048610" cy="409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u="sng"/>
              <a:t>Attention</a:t>
            </a:r>
            <a:r>
              <a:rPr lang="en" u="sng"/>
              <a:t>:</a:t>
            </a:r>
            <a:endParaRPr u="sng"/>
          </a:p>
          <a:p>
            <a:pPr indent="0" lvl="0" marL="0" rtl="0" algn="ctr">
              <a:spcBef>
                <a:spcPts val="0"/>
              </a:spcBef>
              <a:spcAft>
                <a:spcPts val="0"/>
              </a:spcAft>
              <a:buNone/>
            </a:pPr>
            <a:r>
              <a:rPr lang="en"/>
              <a:t>Ce cours aborde l’apprentissage statistique de manière </a:t>
            </a:r>
            <a:r>
              <a:rPr i="1" lang="en"/>
              <a:t>superficielle</a:t>
            </a:r>
            <a:r>
              <a:rPr lang="en"/>
              <a:t> pour se focaliser sur la partie sciences des données. </a:t>
            </a:r>
            <a:r>
              <a:rPr lang="en"/>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Regroupement</a:t>
            </a:r>
            <a:endParaRPr/>
          </a:p>
        </p:txBody>
      </p:sp>
      <p:sp>
        <p:nvSpPr>
          <p:cNvPr id="374" name="Google Shape;374;p55"/>
          <p:cNvSpPr txBox="1"/>
          <p:nvPr>
            <p:ph idx="1" type="body"/>
          </p:nvPr>
        </p:nvSpPr>
        <p:spPr>
          <a:xfrm>
            <a:off x="311700" y="1152475"/>
            <a:ext cx="3783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À l'œil nu, il est clair qu'il y a 4 groupes !</a:t>
            </a:r>
            <a:endParaRPr/>
          </a:p>
          <a:p>
            <a:pPr indent="-342900" lvl="0" marL="457200" rtl="0" algn="l">
              <a:spcBef>
                <a:spcPts val="0"/>
              </a:spcBef>
              <a:spcAft>
                <a:spcPts val="0"/>
              </a:spcAft>
              <a:buSzPts val="1800"/>
              <a:buChar char="-"/>
            </a:pPr>
            <a:r>
              <a:rPr lang="en"/>
              <a:t>Importance de la visualisation des données !!!!</a:t>
            </a:r>
            <a:endParaRPr/>
          </a:p>
          <a:p>
            <a:pPr indent="-342900" lvl="0" marL="457200" rtl="0" algn="l">
              <a:spcBef>
                <a:spcPts val="0"/>
              </a:spcBef>
              <a:spcAft>
                <a:spcPts val="0"/>
              </a:spcAft>
              <a:buSzPts val="1800"/>
              <a:buChar char="-"/>
            </a:pPr>
            <a:r>
              <a:rPr lang="en"/>
              <a:t>(maintenant nous savons que nous devons rechercher 4 groupes)</a:t>
            </a:r>
            <a:endParaRPr/>
          </a:p>
          <a:p>
            <a:pPr indent="-342900" lvl="0" marL="457200" rtl="0" algn="l">
              <a:spcBef>
                <a:spcPts val="0"/>
              </a:spcBef>
              <a:spcAft>
                <a:spcPts val="0"/>
              </a:spcAft>
              <a:buSzPts val="1800"/>
              <a:buChar char="-"/>
            </a:pPr>
            <a:r>
              <a:rPr lang="en"/>
              <a:t>Avec l’algorithme des k-moyennes. (voir le cours sur l’apprentissage non-supervisé) </a:t>
            </a:r>
            <a:endParaRPr/>
          </a:p>
        </p:txBody>
      </p:sp>
      <p:pic>
        <p:nvPicPr>
          <p:cNvPr id="375" name="Google Shape;375;p55"/>
          <p:cNvPicPr preferRelativeResize="0"/>
          <p:nvPr/>
        </p:nvPicPr>
        <p:blipFill>
          <a:blip r:embed="rId3">
            <a:alphaModFix/>
          </a:blip>
          <a:stretch>
            <a:fillRect/>
          </a:stretch>
        </p:blipFill>
        <p:spPr>
          <a:xfrm>
            <a:off x="4247700" y="1017725"/>
            <a:ext cx="4743901" cy="363163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Réduction de la dimensionnalité : déduire la structure de données non étiquetées</a:t>
            </a:r>
            <a:endParaRPr/>
          </a:p>
          <a:p>
            <a:pPr indent="0" lvl="0" marL="0" rtl="0" algn="l">
              <a:spcBef>
                <a:spcPts val="0"/>
              </a:spcBef>
              <a:spcAft>
                <a:spcPts val="0"/>
              </a:spcAft>
              <a:buNone/>
            </a:pPr>
            <a:r>
              <a:t/>
            </a:r>
            <a:endParaRPr/>
          </a:p>
        </p:txBody>
      </p:sp>
      <p:sp>
        <p:nvSpPr>
          <p:cNvPr id="381" name="Google Shape;381;p56"/>
          <p:cNvSpPr txBox="1"/>
          <p:nvPr>
            <p:ph idx="1" type="body"/>
          </p:nvPr>
        </p:nvSpPr>
        <p:spPr>
          <a:xfrm>
            <a:off x="311700" y="1457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u="sng"/>
              <a:t>Problème :</a:t>
            </a:r>
            <a:r>
              <a:rPr lang="en"/>
              <a:t> les données sont de grande dimension ! (par exemple, images, texte)</a:t>
            </a:r>
            <a:endParaRPr/>
          </a:p>
          <a:p>
            <a:pPr indent="0" lvl="0" marL="0" rtl="0" algn="l">
              <a:spcBef>
                <a:spcPts val="1200"/>
              </a:spcBef>
              <a:spcAft>
                <a:spcPts val="0"/>
              </a:spcAft>
              <a:buClr>
                <a:schemeClr val="dk1"/>
              </a:buClr>
              <a:buSzPts val="1100"/>
              <a:buFont typeface="Arial"/>
              <a:buNone/>
            </a:pPr>
            <a:r>
              <a:t/>
            </a:r>
            <a:endParaRPr u="sng"/>
          </a:p>
          <a:p>
            <a:pPr indent="0" lvl="0" marL="0" rtl="0" algn="l">
              <a:spcBef>
                <a:spcPts val="1200"/>
              </a:spcBef>
              <a:spcAft>
                <a:spcPts val="0"/>
              </a:spcAft>
              <a:buClr>
                <a:schemeClr val="dk1"/>
              </a:buClr>
              <a:buSzPts val="1100"/>
              <a:buFont typeface="Arial"/>
              <a:buNone/>
            </a:pPr>
            <a:r>
              <a:rPr lang="en" u="sng"/>
              <a:t>Hypothèse :</a:t>
            </a:r>
            <a:r>
              <a:rPr lang="en"/>
              <a:t> Il existe une représentation en basse dimension de ces données</a:t>
            </a:r>
            <a:endParaRPr/>
          </a:p>
          <a:p>
            <a:pPr indent="0" lvl="0" marL="0" rtl="0" algn="l">
              <a:spcBef>
                <a:spcPts val="1200"/>
              </a:spcBef>
              <a:spcAft>
                <a:spcPts val="0"/>
              </a:spcAft>
              <a:buClr>
                <a:schemeClr val="dk1"/>
              </a:buClr>
              <a:buSzPts val="1100"/>
              <a:buFont typeface="Arial"/>
              <a:buNone/>
            </a:pPr>
            <a:r>
              <a:rPr lang="en"/>
              <a:t>En d'autres termes : les données reposent sur une variété de faible dimension (appelée hypothèse de la variété). (Ou du moins elle en sont proche)</a:t>
            </a:r>
            <a:endParaRPr/>
          </a:p>
          <a:p>
            <a:pPr indent="0" lvl="0" marL="0" rtl="0" algn="l">
              <a:spcBef>
                <a:spcPts val="1200"/>
              </a:spcBef>
              <a:spcAft>
                <a:spcPts val="1200"/>
              </a:spcAft>
              <a:buNone/>
            </a:pPr>
            <a:r>
              <a:t/>
            </a:r>
            <a:endParaRPr u="sng"/>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Réduction de la dimensionnalité</a:t>
            </a:r>
            <a:endParaRPr/>
          </a:p>
        </p:txBody>
      </p:sp>
      <p:sp>
        <p:nvSpPr>
          <p:cNvPr id="387" name="Google Shape;387;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Pourquoi cette hypothèse ? Les données générées uniformément au hasard ne ressemblent pas à des données.</a:t>
            </a:r>
            <a:endParaRPr/>
          </a:p>
          <a:p>
            <a:pPr indent="0" lvl="0" marL="0" rtl="0" algn="l">
              <a:spcBef>
                <a:spcPts val="1200"/>
              </a:spcBef>
              <a:spcAft>
                <a:spcPts val="0"/>
              </a:spcAft>
              <a:buClr>
                <a:schemeClr val="dk1"/>
              </a:buClr>
              <a:buSzPts val="1100"/>
              <a:buFont typeface="Arial"/>
              <a:buNone/>
            </a:pPr>
            <a:r>
              <a:rPr lang="en"/>
              <a:t>Exemple : MNIST :</a:t>
            </a:r>
            <a:endParaRPr/>
          </a:p>
          <a:p>
            <a:pPr indent="0" lvl="0" marL="457200" rtl="0" algn="l">
              <a:spcBef>
                <a:spcPts val="1200"/>
              </a:spcBef>
              <a:spcAft>
                <a:spcPts val="1200"/>
              </a:spcAft>
              <a:buNone/>
            </a:pPr>
            <a:r>
              <a:t/>
            </a:r>
            <a:endParaRPr/>
          </a:p>
        </p:txBody>
      </p:sp>
      <p:pic>
        <p:nvPicPr>
          <p:cNvPr id="388" name="Google Shape;388;p57">
            <a:hlinkClick r:id="rId3"/>
          </p:cNvPr>
          <p:cNvPicPr preferRelativeResize="0"/>
          <p:nvPr/>
        </p:nvPicPr>
        <p:blipFill>
          <a:blip r:embed="rId4">
            <a:alphaModFix/>
          </a:blip>
          <a:stretch>
            <a:fillRect/>
          </a:stretch>
        </p:blipFill>
        <p:spPr>
          <a:xfrm>
            <a:off x="1930450" y="2409550"/>
            <a:ext cx="5545400" cy="2444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Réduction de la dimensionnalité</a:t>
            </a:r>
            <a:endParaRPr/>
          </a:p>
        </p:txBody>
      </p:sp>
      <p:sp>
        <p:nvSpPr>
          <p:cNvPr id="394" name="Google Shape;394;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Pourquoi cette hypothèse ? Les données générées uniformément au hasard ne ressemblent pas à des données.</a:t>
            </a:r>
            <a:endParaRPr/>
          </a:p>
          <a:p>
            <a:pPr indent="0" lvl="0" marL="0" rtl="0" algn="l">
              <a:spcBef>
                <a:spcPts val="1200"/>
              </a:spcBef>
              <a:spcAft>
                <a:spcPts val="0"/>
              </a:spcAft>
              <a:buNone/>
            </a:pPr>
            <a:r>
              <a:rPr lang="en"/>
              <a:t>Example : MNIST.</a:t>
            </a:r>
            <a:endParaRPr/>
          </a:p>
          <a:p>
            <a:pPr indent="0" lvl="0" marL="0" rtl="0" algn="l">
              <a:spcBef>
                <a:spcPts val="1200"/>
              </a:spcBef>
              <a:spcAft>
                <a:spcPts val="0"/>
              </a:spcAft>
              <a:buNone/>
            </a:pPr>
            <a:r>
              <a:rPr lang="en"/>
              <a:t>Pixels aléatoires:</a:t>
            </a:r>
            <a:endParaRPr/>
          </a:p>
          <a:p>
            <a:pPr indent="0" lvl="0" marL="457200" rtl="0" algn="l">
              <a:spcBef>
                <a:spcPts val="1200"/>
              </a:spcBef>
              <a:spcAft>
                <a:spcPts val="1200"/>
              </a:spcAft>
              <a:buNone/>
            </a:pPr>
            <a:r>
              <a:t/>
            </a:r>
            <a:endParaRPr/>
          </a:p>
        </p:txBody>
      </p:sp>
      <p:pic>
        <p:nvPicPr>
          <p:cNvPr id="395" name="Google Shape;395;p58">
            <a:hlinkClick r:id="rId3"/>
          </p:cNvPr>
          <p:cNvPicPr preferRelativeResize="0"/>
          <p:nvPr/>
        </p:nvPicPr>
        <p:blipFill>
          <a:blip r:embed="rId4">
            <a:alphaModFix/>
          </a:blip>
          <a:stretch>
            <a:fillRect/>
          </a:stretch>
        </p:blipFill>
        <p:spPr>
          <a:xfrm>
            <a:off x="1841675" y="3066738"/>
            <a:ext cx="5143500" cy="1323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Illustration de l'hypothèse multiple</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401" name="Google Shape;401;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Les données reposent approximativement sur une variété 1D :</a:t>
            </a:r>
            <a:endParaRPr/>
          </a:p>
          <a:p>
            <a:pPr indent="0" lvl="0" marL="0" rtl="0" algn="l">
              <a:spcBef>
                <a:spcPts val="1200"/>
              </a:spcBef>
              <a:spcAft>
                <a:spcPts val="0"/>
              </a:spcAft>
              <a:buClr>
                <a:schemeClr val="dk1"/>
              </a:buClr>
              <a:buSzPts val="1100"/>
              <a:buFont typeface="Arial"/>
              <a:buNone/>
            </a:pPr>
            <a:r>
              <a:rPr lang="en" u="sng"/>
              <a:t>Objectif :</a:t>
            </a:r>
            <a:r>
              <a:rPr lang="en"/>
              <a:t> apprendre le système de coordonnées de la variété</a:t>
            </a:r>
            <a:endParaRPr/>
          </a:p>
          <a:p>
            <a:pPr indent="0" lvl="0" marL="0" rtl="0" algn="l">
              <a:spcBef>
                <a:spcPts val="1200"/>
              </a:spcBef>
              <a:spcAft>
                <a:spcPts val="1200"/>
              </a:spcAft>
              <a:buNone/>
            </a:pPr>
            <a:r>
              <a:t/>
            </a:r>
            <a:endParaRPr/>
          </a:p>
        </p:txBody>
      </p:sp>
      <p:pic>
        <p:nvPicPr>
          <p:cNvPr id="402" name="Google Shape;402;p59"/>
          <p:cNvPicPr preferRelativeResize="0"/>
          <p:nvPr/>
        </p:nvPicPr>
        <p:blipFill>
          <a:blip r:embed="rId3">
            <a:alphaModFix/>
          </a:blip>
          <a:stretch>
            <a:fillRect/>
          </a:stretch>
        </p:blipFill>
        <p:spPr>
          <a:xfrm>
            <a:off x="2528375" y="1991371"/>
            <a:ext cx="4087249" cy="29944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Illustration de l'hypothèse multiple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8" name="Google Shape;408;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Les données reposent approximativement sur une variété 1D :</a:t>
            </a:r>
            <a:endParaRPr/>
          </a:p>
          <a:p>
            <a:pPr indent="0" lvl="0" marL="0" rtl="0" algn="l">
              <a:spcBef>
                <a:spcPts val="1200"/>
              </a:spcBef>
              <a:spcAft>
                <a:spcPts val="0"/>
              </a:spcAft>
              <a:buNone/>
            </a:pPr>
            <a:r>
              <a:rPr lang="en" u="sng"/>
              <a:t>Objectif :</a:t>
            </a:r>
            <a:r>
              <a:rPr lang="en"/>
              <a:t> apprendre le système de coordonnées de la variété</a:t>
            </a:r>
            <a:endParaRPr/>
          </a:p>
          <a:p>
            <a:pPr indent="0" lvl="0" marL="0" rtl="0" algn="l">
              <a:spcBef>
                <a:spcPts val="1200"/>
              </a:spcBef>
              <a:spcAft>
                <a:spcPts val="1200"/>
              </a:spcAft>
              <a:buNone/>
            </a:pPr>
            <a:r>
              <a:t/>
            </a:r>
            <a:endParaRPr/>
          </a:p>
        </p:txBody>
      </p:sp>
      <p:pic>
        <p:nvPicPr>
          <p:cNvPr id="409" name="Google Shape;409;p60"/>
          <p:cNvPicPr preferRelativeResize="0"/>
          <p:nvPr/>
        </p:nvPicPr>
        <p:blipFill>
          <a:blip r:embed="rId3">
            <a:alphaModFix/>
          </a:blip>
          <a:stretch>
            <a:fillRect/>
          </a:stretch>
        </p:blipFill>
        <p:spPr>
          <a:xfrm>
            <a:off x="2008974" y="1064073"/>
            <a:ext cx="5017523" cy="39305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Réduction de la dimensionnalité : conclusion</a:t>
            </a:r>
            <a:endParaRPr/>
          </a:p>
          <a:p>
            <a:pPr indent="0" lvl="0" marL="0" rtl="0" algn="l">
              <a:spcBef>
                <a:spcPts val="0"/>
              </a:spcBef>
              <a:spcAft>
                <a:spcPts val="0"/>
              </a:spcAft>
              <a:buNone/>
            </a:pPr>
            <a:r>
              <a:t/>
            </a:r>
            <a:endParaRPr/>
          </a:p>
        </p:txBody>
      </p:sp>
      <p:sp>
        <p:nvSpPr>
          <p:cNvPr id="415" name="Google Shape;415;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Peut-être la tâche la moins bien spécifiée.</a:t>
            </a:r>
            <a:endParaRPr/>
          </a:p>
          <a:p>
            <a:pPr indent="-342900" lvl="0" marL="457200" rtl="0" algn="l">
              <a:lnSpc>
                <a:spcPct val="150000"/>
              </a:lnSpc>
              <a:spcBef>
                <a:spcPts val="0"/>
              </a:spcBef>
              <a:spcAft>
                <a:spcPts val="0"/>
              </a:spcAft>
              <a:buSzPts val="1800"/>
              <a:buChar char="-"/>
            </a:pPr>
            <a:r>
              <a:rPr lang="en" u="sng"/>
              <a:t>Idée de haut niveau :</a:t>
            </a:r>
            <a:r>
              <a:rPr lang="en"/>
              <a:t> trouver de meilleures représentations</a:t>
            </a:r>
            <a:endParaRPr/>
          </a:p>
          <a:p>
            <a:pPr indent="0" lvl="0" marL="0" rtl="0" algn="l">
              <a:lnSpc>
                <a:spcPct val="150000"/>
              </a:lnSpc>
              <a:spcBef>
                <a:spcPts val="1200"/>
              </a:spcBef>
              <a:spcAft>
                <a:spcPts val="0"/>
              </a:spcAft>
              <a:buClr>
                <a:schemeClr val="dk1"/>
              </a:buClr>
              <a:buSzPts val="1100"/>
              <a:buFont typeface="Arial"/>
              <a:buNone/>
            </a:pPr>
            <a:r>
              <a:rPr lang="en"/>
              <a:t>Exemple : PCA ou ACP (couvert en semaine 7)</a:t>
            </a:r>
            <a:endParaRPr/>
          </a:p>
          <a:p>
            <a:pPr indent="0" lvl="0" marL="0" rtl="0" algn="l">
              <a:lnSpc>
                <a:spcPct val="150000"/>
              </a:lnSpc>
              <a:spcBef>
                <a:spcPts val="1200"/>
              </a:spcBef>
              <a:spcAft>
                <a:spcPts val="0"/>
              </a:spcAft>
              <a:buClr>
                <a:schemeClr val="dk1"/>
              </a:buClr>
              <a:buSzPts val="1100"/>
              <a:buFont typeface="Arial"/>
              <a:buNone/>
            </a:pPr>
            <a:r>
              <a:rPr lang="en"/>
              <a:t>Utile pour éventuellement résoudre d'autres tâches (par exemple, la classification avec seulement quelques étiquettes)</a:t>
            </a:r>
            <a:endParaRPr/>
          </a:p>
          <a:p>
            <a:pPr indent="0" lvl="0" marL="0" rtl="0" algn="l">
              <a:lnSpc>
                <a:spcPct val="150000"/>
              </a:lnSpc>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(partie 1) </a:t>
            </a:r>
            <a:r>
              <a:rPr lang="en"/>
              <a:t> </a:t>
            </a:r>
            <a:endParaRPr/>
          </a:p>
        </p:txBody>
      </p:sp>
      <p:sp>
        <p:nvSpPr>
          <p:cNvPr id="421" name="Google Shape;421;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Les t</a:t>
            </a:r>
            <a:r>
              <a:rPr lang="en"/>
              <a:t>âches de ML que vous pourriez rencontrer dans DS dépendent de vos données (que vous ayez ou non accès aux étiquettes)</a:t>
            </a:r>
            <a:endParaRPr/>
          </a:p>
          <a:p>
            <a:pPr indent="-342900" lvl="0" marL="457200" rtl="0" algn="l">
              <a:spcBef>
                <a:spcPts val="0"/>
              </a:spcBef>
              <a:spcAft>
                <a:spcPts val="0"/>
              </a:spcAft>
              <a:buSzPts val="1800"/>
              <a:buChar char="-"/>
            </a:pPr>
            <a:r>
              <a:rPr lang="en"/>
              <a:t>Deux paradigmes principaux :</a:t>
            </a:r>
            <a:endParaRPr/>
          </a:p>
          <a:p>
            <a:pPr indent="-317500" lvl="1" marL="914400" rtl="0" algn="l">
              <a:spcBef>
                <a:spcPts val="0"/>
              </a:spcBef>
              <a:spcAft>
                <a:spcPts val="0"/>
              </a:spcAft>
              <a:buSzPts val="1400"/>
              <a:buChar char="-"/>
            </a:pPr>
            <a:r>
              <a:rPr lang="en"/>
              <a:t>Apprentissage supervisé (avec étiquettes)</a:t>
            </a:r>
            <a:endParaRPr/>
          </a:p>
          <a:p>
            <a:pPr indent="-317500" lvl="1" marL="914400" rtl="0" algn="l">
              <a:spcBef>
                <a:spcPts val="0"/>
              </a:spcBef>
              <a:spcAft>
                <a:spcPts val="0"/>
              </a:spcAft>
              <a:buSzPts val="1400"/>
              <a:buChar char="-"/>
            </a:pPr>
            <a:r>
              <a:rPr lang="en"/>
              <a:t>Apprentissage non supervisé (sans étiquettes)</a:t>
            </a:r>
            <a:endParaRPr/>
          </a:p>
          <a:p>
            <a:pPr indent="-342900" lvl="0" marL="457200" rtl="0" algn="l">
              <a:spcBef>
                <a:spcPts val="0"/>
              </a:spcBef>
              <a:spcAft>
                <a:spcPts val="0"/>
              </a:spcAft>
              <a:buSzPts val="1800"/>
              <a:buChar char="-"/>
            </a:pPr>
            <a:r>
              <a:rPr lang="en"/>
              <a:t>Partie 2: quelques algorithmes d’apprentissage supervisé concrets.</a:t>
            </a:r>
            <a:endParaRPr/>
          </a:p>
          <a:p>
            <a:pPr indent="-342900" lvl="0" marL="457200" rtl="0" algn="l">
              <a:spcBef>
                <a:spcPts val="0"/>
              </a:spcBef>
              <a:spcAft>
                <a:spcPts val="0"/>
              </a:spcAft>
              <a:buSzPts val="1800"/>
              <a:buChar char="-"/>
            </a:pPr>
            <a:r>
              <a:rPr lang="en"/>
              <a:t>Regardez IFT 6390 Si vous voulez en savoir plus sur la théorie des algorithmes d'apprentissage supervisé.</a:t>
            </a:r>
            <a:endParaRPr/>
          </a:p>
          <a:p>
            <a:pPr indent="-342900" lvl="0" marL="457200" rtl="0" algn="l">
              <a:spcBef>
                <a:spcPts val="0"/>
              </a:spcBef>
              <a:spcAft>
                <a:spcPts val="0"/>
              </a:spcAft>
              <a:buSzPts val="1800"/>
              <a:buChar char="-"/>
            </a:pPr>
            <a:r>
              <a:rPr lang="en"/>
              <a:t>Comment utiliser ces algorithmes en pratique (avec sk-learn) dans les labs a venir. </a:t>
            </a:r>
            <a:endParaRPr/>
          </a:p>
          <a:p>
            <a:pPr indent="0" lvl="0" marL="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Algorithmes d’apprentissage supervisé</a:t>
            </a:r>
            <a:endParaRPr/>
          </a:p>
        </p:txBody>
      </p:sp>
      <p:sp>
        <p:nvSpPr>
          <p:cNvPr id="427" name="Google Shape;427;p6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Régression Logistique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27475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Qu’est-ce que l’apprentissage statistique?</a:t>
            </a:r>
            <a:endParaRPr/>
          </a:p>
          <a:p>
            <a:pPr indent="0" lvl="0" marL="0" rtl="0" algn="l">
              <a:spcBef>
                <a:spcPts val="0"/>
              </a:spcBef>
              <a:spcAft>
                <a:spcPts val="0"/>
              </a:spcAft>
              <a:buNone/>
            </a:pPr>
            <a:r>
              <a:t/>
            </a:r>
            <a:endParaRPr/>
          </a:p>
        </p:txBody>
      </p:sp>
      <p:sp>
        <p:nvSpPr>
          <p:cNvPr id="102" name="Google Shape;102;p20"/>
          <p:cNvSpPr txBox="1"/>
          <p:nvPr>
            <p:ph idx="1" type="body"/>
          </p:nvPr>
        </p:nvSpPr>
        <p:spPr>
          <a:xfrm>
            <a:off x="100700" y="1095550"/>
            <a:ext cx="8520600" cy="1035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Une question difficile</a:t>
            </a:r>
            <a:endParaRPr/>
          </a:p>
          <a:p>
            <a:pPr indent="-342900" lvl="0" marL="457200" rtl="0" algn="l">
              <a:spcBef>
                <a:spcPts val="0"/>
              </a:spcBef>
              <a:spcAft>
                <a:spcPts val="0"/>
              </a:spcAft>
              <a:buSzPts val="1800"/>
              <a:buChar char="-"/>
            </a:pPr>
            <a:r>
              <a:rPr lang="en"/>
              <a:t>De nombreuses tentatives de le définir proprement</a:t>
            </a:r>
            <a:endParaRPr/>
          </a:p>
        </p:txBody>
      </p:sp>
      <p:sp>
        <p:nvSpPr>
          <p:cNvPr id="103" name="Google Shape;103;p20"/>
          <p:cNvSpPr txBox="1"/>
          <p:nvPr/>
        </p:nvSpPr>
        <p:spPr>
          <a:xfrm>
            <a:off x="362200" y="1911325"/>
            <a:ext cx="8345700" cy="287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22222"/>
              </a:buClr>
              <a:buSzPts val="1400"/>
              <a:buAutoNum type="arabicPeriod"/>
            </a:pPr>
            <a:r>
              <a:rPr lang="en">
                <a:solidFill>
                  <a:srgbClr val="222222"/>
                </a:solidFill>
                <a:highlight>
                  <a:srgbClr val="FFFFFF"/>
                </a:highlight>
              </a:rPr>
              <a:t>“Machine Learning at its most basic is the practice of using algorithms to parse data, learn from it, and then make a determination or prediction about something in the world.” – </a:t>
            </a:r>
            <a:r>
              <a:rPr lang="en">
                <a:solidFill>
                  <a:srgbClr val="3772FF"/>
                </a:solidFill>
                <a:highlight>
                  <a:srgbClr val="FFFFFF"/>
                </a:highlight>
                <a:uFill>
                  <a:noFill/>
                </a:uFill>
                <a:hlinkClick r:id="rId3">
                  <a:extLst>
                    <a:ext uri="{A12FA001-AC4F-418D-AE19-62706E023703}">
                      <ahyp:hlinkClr val="tx"/>
                    </a:ext>
                  </a:extLst>
                </a:hlinkClick>
              </a:rPr>
              <a:t>Nvidia </a:t>
            </a:r>
            <a:endParaRPr>
              <a:solidFill>
                <a:srgbClr val="3772FF"/>
              </a:solidFill>
              <a:highlight>
                <a:srgbClr val="FFFFFF"/>
              </a:highlight>
            </a:endParaRPr>
          </a:p>
          <a:p>
            <a:pPr indent="-317500" lvl="0" marL="457200" rtl="0" algn="l">
              <a:lnSpc>
                <a:spcPct val="115000"/>
              </a:lnSpc>
              <a:spcBef>
                <a:spcPts val="0"/>
              </a:spcBef>
              <a:spcAft>
                <a:spcPts val="0"/>
              </a:spcAft>
              <a:buClr>
                <a:srgbClr val="222222"/>
              </a:buClr>
              <a:buSzPts val="1400"/>
              <a:buAutoNum type="arabicPeriod"/>
            </a:pPr>
            <a:r>
              <a:rPr lang="en">
                <a:solidFill>
                  <a:srgbClr val="222222"/>
                </a:solidFill>
                <a:highlight>
                  <a:srgbClr val="FFFFFF"/>
                </a:highlight>
              </a:rPr>
              <a:t>“Machine learning is the science of getting computers to act without being explicitly programmed.” – </a:t>
            </a:r>
            <a:r>
              <a:rPr lang="en">
                <a:solidFill>
                  <a:srgbClr val="3772FF"/>
                </a:solidFill>
                <a:highlight>
                  <a:srgbClr val="FFFFFF"/>
                </a:highlight>
                <a:uFill>
                  <a:noFill/>
                </a:uFill>
                <a:hlinkClick r:id="rId4">
                  <a:extLst>
                    <a:ext uri="{A12FA001-AC4F-418D-AE19-62706E023703}">
                      <ahyp:hlinkClr val="tx"/>
                    </a:ext>
                  </a:extLst>
                </a:hlinkClick>
              </a:rPr>
              <a:t>Stanford</a:t>
            </a:r>
            <a:endParaRPr>
              <a:solidFill>
                <a:srgbClr val="3772FF"/>
              </a:solidFill>
              <a:highlight>
                <a:srgbClr val="FFFFFF"/>
              </a:highlight>
            </a:endParaRPr>
          </a:p>
          <a:p>
            <a:pPr indent="-317500" lvl="0" marL="457200" rtl="0" algn="l">
              <a:lnSpc>
                <a:spcPct val="115000"/>
              </a:lnSpc>
              <a:spcBef>
                <a:spcPts val="0"/>
              </a:spcBef>
              <a:spcAft>
                <a:spcPts val="0"/>
              </a:spcAft>
              <a:buClr>
                <a:srgbClr val="222222"/>
              </a:buClr>
              <a:buSzPts val="1400"/>
              <a:buAutoNum type="arabicPeriod"/>
            </a:pPr>
            <a:r>
              <a:rPr lang="en">
                <a:solidFill>
                  <a:srgbClr val="222222"/>
                </a:solidFill>
                <a:highlight>
                  <a:srgbClr val="FFFFFF"/>
                </a:highlight>
              </a:rPr>
              <a:t>“Machine learning is based on algorithms that can learn from data without relying on rules-based programming.”- </a:t>
            </a:r>
            <a:r>
              <a:rPr lang="en">
                <a:solidFill>
                  <a:srgbClr val="3772FF"/>
                </a:solidFill>
                <a:highlight>
                  <a:srgbClr val="FFFFFF"/>
                </a:highlight>
                <a:uFill>
                  <a:noFill/>
                </a:uFill>
                <a:hlinkClick r:id="rId5">
                  <a:extLst>
                    <a:ext uri="{A12FA001-AC4F-418D-AE19-62706E023703}">
                      <ahyp:hlinkClr val="tx"/>
                    </a:ext>
                  </a:extLst>
                </a:hlinkClick>
              </a:rPr>
              <a:t>McKinsey &amp; Co.</a:t>
            </a:r>
            <a:endParaRPr>
              <a:solidFill>
                <a:srgbClr val="3772FF"/>
              </a:solidFill>
              <a:highlight>
                <a:srgbClr val="FFFFFF"/>
              </a:highlight>
            </a:endParaRPr>
          </a:p>
          <a:p>
            <a:pPr indent="-317500" lvl="0" marL="457200" rtl="0" algn="l">
              <a:lnSpc>
                <a:spcPct val="115000"/>
              </a:lnSpc>
              <a:spcBef>
                <a:spcPts val="0"/>
              </a:spcBef>
              <a:spcAft>
                <a:spcPts val="0"/>
              </a:spcAft>
              <a:buClr>
                <a:srgbClr val="222222"/>
              </a:buClr>
              <a:buSzPts val="1400"/>
              <a:buAutoNum type="arabicPeriod"/>
            </a:pPr>
            <a:r>
              <a:rPr lang="en">
                <a:solidFill>
                  <a:srgbClr val="222222"/>
                </a:solidFill>
                <a:highlight>
                  <a:srgbClr val="FFFFFF"/>
                </a:highlight>
              </a:rPr>
              <a:t>“Machine learning algorithms can figure out how to perform important tasks by generalizing from examples.” – </a:t>
            </a:r>
            <a:r>
              <a:rPr lang="en">
                <a:solidFill>
                  <a:srgbClr val="3772FF"/>
                </a:solidFill>
                <a:highlight>
                  <a:srgbClr val="FFFFFF"/>
                </a:highlight>
                <a:uFill>
                  <a:noFill/>
                </a:uFill>
                <a:hlinkClick r:id="rId6">
                  <a:extLst>
                    <a:ext uri="{A12FA001-AC4F-418D-AE19-62706E023703}">
                      <ahyp:hlinkClr val="tx"/>
                    </a:ext>
                  </a:extLst>
                </a:hlinkClick>
              </a:rPr>
              <a:t>University of Washington</a:t>
            </a:r>
            <a:endParaRPr>
              <a:solidFill>
                <a:srgbClr val="3772FF"/>
              </a:solidFill>
              <a:highlight>
                <a:srgbClr val="FFFFFF"/>
              </a:highlight>
            </a:endParaRPr>
          </a:p>
          <a:p>
            <a:pPr indent="-317500" lvl="0" marL="457200" rtl="0" algn="l">
              <a:lnSpc>
                <a:spcPct val="115000"/>
              </a:lnSpc>
              <a:spcBef>
                <a:spcPts val="0"/>
              </a:spcBef>
              <a:spcAft>
                <a:spcPts val="0"/>
              </a:spcAft>
              <a:buClr>
                <a:srgbClr val="222222"/>
              </a:buClr>
              <a:buSzPts val="1400"/>
              <a:buAutoNum type="arabicPeriod"/>
            </a:pPr>
            <a:r>
              <a:rPr lang="en">
                <a:solidFill>
                  <a:srgbClr val="222222"/>
                </a:solidFill>
                <a:highlight>
                  <a:srgbClr val="FFFFFF"/>
                </a:highlight>
              </a:rPr>
              <a:t>“The field of Machine Learning seeks to answer the question “How can we build computer systems that automatically improve with experience, and what are the fundamental laws that govern all learning processes?” – </a:t>
            </a:r>
            <a:r>
              <a:rPr lang="en">
                <a:solidFill>
                  <a:srgbClr val="3772FF"/>
                </a:solidFill>
                <a:highlight>
                  <a:srgbClr val="FFFFFF"/>
                </a:highlight>
                <a:uFill>
                  <a:noFill/>
                </a:uFill>
                <a:hlinkClick r:id="rId7">
                  <a:extLst>
                    <a:ext uri="{A12FA001-AC4F-418D-AE19-62706E023703}">
                      <ahyp:hlinkClr val="tx"/>
                    </a:ext>
                  </a:extLst>
                </a:hlinkClick>
              </a:rPr>
              <a:t>Carnegie Mellon University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5"/>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000"/>
              <a:buFont typeface="Century Gothic"/>
              <a:buNone/>
            </a:pPr>
            <a:r>
              <a:rPr lang="en"/>
              <a:t>Régression Logistique</a:t>
            </a:r>
            <a:br>
              <a:rPr lang="en"/>
            </a:br>
            <a:endParaRPr/>
          </a:p>
        </p:txBody>
      </p:sp>
      <p:sp>
        <p:nvSpPr>
          <p:cNvPr id="438" name="Google Shape;438;p65"/>
          <p:cNvSpPr txBox="1"/>
          <p:nvPr>
            <p:ph idx="1" type="body"/>
          </p:nvPr>
        </p:nvSpPr>
        <p:spPr>
          <a:xfrm>
            <a:off x="392906" y="1962923"/>
            <a:ext cx="8357100" cy="2339100"/>
          </a:xfrm>
          <a:prstGeom prst="rect">
            <a:avLst/>
          </a:prstGeom>
          <a:noFill/>
          <a:ln>
            <a:noFill/>
          </a:ln>
        </p:spPr>
        <p:txBody>
          <a:bodyPr anchorCtr="0" anchor="t" bIns="0" lIns="0" spcFirstLastPara="1" rIns="0" wrap="square" tIns="0">
            <a:noAutofit/>
          </a:bodyPr>
          <a:lstStyle/>
          <a:p>
            <a:pPr indent="-203200" lvl="1" marL="203200" rtl="0" algn="l">
              <a:lnSpc>
                <a:spcPct val="90000"/>
              </a:lnSpc>
              <a:spcBef>
                <a:spcPts val="500"/>
              </a:spcBef>
              <a:spcAft>
                <a:spcPts val="0"/>
              </a:spcAft>
              <a:buSzPts val="1800"/>
              <a:buChar char="○"/>
            </a:pPr>
            <a:r>
              <a:rPr lang="en"/>
              <a:t>Régression logistique: estimer               </a:t>
            </a:r>
            <a:br>
              <a:rPr lang="en"/>
            </a:br>
            <a:br>
              <a:rPr lang="en"/>
            </a:br>
            <a:br>
              <a:rPr lang="en"/>
            </a:br>
            <a:br>
              <a:rPr lang="en"/>
            </a:br>
            <a:endParaRPr/>
          </a:p>
          <a:p>
            <a:pPr indent="-203200" lvl="1" marL="203200" rtl="0" algn="l">
              <a:lnSpc>
                <a:spcPct val="90000"/>
              </a:lnSpc>
              <a:spcBef>
                <a:spcPts val="1200"/>
              </a:spcBef>
              <a:spcAft>
                <a:spcPts val="0"/>
              </a:spcAft>
              <a:buSzPts val="1800"/>
              <a:buChar char="○"/>
            </a:pPr>
            <a:r>
              <a:rPr lang="en"/>
              <a:t>Apprendre </a:t>
            </a:r>
            <a:r>
              <a:rPr b="1" lang="en">
                <a:latin typeface="Arial"/>
                <a:ea typeface="Arial"/>
                <a:cs typeface="Arial"/>
                <a:sym typeface="Arial"/>
              </a:rPr>
              <a:t>w</a:t>
            </a:r>
            <a:r>
              <a:rPr lang="en"/>
              <a:t> et </a:t>
            </a:r>
            <a:r>
              <a:rPr b="1" lang="en">
                <a:latin typeface="Arial"/>
                <a:ea typeface="Arial"/>
                <a:cs typeface="Arial"/>
                <a:sym typeface="Arial"/>
              </a:rPr>
              <a:t>w</a:t>
            </a:r>
            <a:r>
              <a:rPr b="1" baseline="-25000" lang="en">
                <a:latin typeface="Arial"/>
                <a:ea typeface="Arial"/>
                <a:cs typeface="Arial"/>
                <a:sym typeface="Arial"/>
              </a:rPr>
              <a:t>0</a:t>
            </a:r>
            <a:r>
              <a:rPr baseline="-25000" lang="en"/>
              <a:t> </a:t>
            </a:r>
            <a:r>
              <a:rPr lang="en"/>
              <a:t>à partir de                          , avec                     .</a:t>
            </a:r>
            <a:endParaRPr/>
          </a:p>
          <a:p>
            <a:pPr indent="0" lvl="0" marL="203200" rtl="0" algn="l">
              <a:lnSpc>
                <a:spcPct val="90000"/>
              </a:lnSpc>
              <a:spcBef>
                <a:spcPts val="1200"/>
              </a:spcBef>
              <a:spcAft>
                <a:spcPts val="1200"/>
              </a:spcAft>
              <a:buNone/>
            </a:pPr>
            <a:r>
              <a:t/>
            </a:r>
            <a:endParaRPr/>
          </a:p>
        </p:txBody>
      </p:sp>
      <p:pic>
        <p:nvPicPr>
          <p:cNvPr id="439" name="Google Shape;439;p65"/>
          <p:cNvPicPr preferRelativeResize="0"/>
          <p:nvPr/>
        </p:nvPicPr>
        <p:blipFill>
          <a:blip r:embed="rId3">
            <a:alphaModFix/>
          </a:blip>
          <a:stretch>
            <a:fillRect/>
          </a:stretch>
        </p:blipFill>
        <p:spPr>
          <a:xfrm>
            <a:off x="1945125" y="2303438"/>
            <a:ext cx="4738500" cy="640763"/>
          </a:xfrm>
          <a:prstGeom prst="rect">
            <a:avLst/>
          </a:prstGeom>
          <a:noFill/>
          <a:ln>
            <a:noFill/>
          </a:ln>
        </p:spPr>
      </p:pic>
      <p:pic>
        <p:nvPicPr>
          <p:cNvPr id="440" name="Google Shape;440;p65"/>
          <p:cNvPicPr preferRelativeResize="0"/>
          <p:nvPr/>
        </p:nvPicPr>
        <p:blipFill>
          <a:blip r:embed="rId4">
            <a:alphaModFix/>
          </a:blip>
          <a:stretch>
            <a:fillRect/>
          </a:stretch>
        </p:blipFill>
        <p:spPr>
          <a:xfrm>
            <a:off x="3095775" y="1962923"/>
            <a:ext cx="812400" cy="233550"/>
          </a:xfrm>
          <a:prstGeom prst="rect">
            <a:avLst/>
          </a:prstGeom>
          <a:noFill/>
          <a:ln>
            <a:noFill/>
          </a:ln>
        </p:spPr>
      </p:pic>
      <p:pic>
        <p:nvPicPr>
          <p:cNvPr id="441" name="Google Shape;441;p65"/>
          <p:cNvPicPr preferRelativeResize="0"/>
          <p:nvPr/>
        </p:nvPicPr>
        <p:blipFill>
          <a:blip r:embed="rId5">
            <a:alphaModFix/>
          </a:blip>
          <a:stretch>
            <a:fillRect/>
          </a:stretch>
        </p:blipFill>
        <p:spPr>
          <a:xfrm>
            <a:off x="3015975" y="3137750"/>
            <a:ext cx="1142850" cy="233550"/>
          </a:xfrm>
          <a:prstGeom prst="rect">
            <a:avLst/>
          </a:prstGeom>
          <a:noFill/>
          <a:ln>
            <a:noFill/>
          </a:ln>
        </p:spPr>
      </p:pic>
      <p:pic>
        <p:nvPicPr>
          <p:cNvPr id="442" name="Google Shape;442;p65"/>
          <p:cNvPicPr preferRelativeResize="0"/>
          <p:nvPr/>
        </p:nvPicPr>
        <p:blipFill>
          <a:blip r:embed="rId6">
            <a:alphaModFix/>
          </a:blip>
          <a:stretch>
            <a:fillRect/>
          </a:stretch>
        </p:blipFill>
        <p:spPr>
          <a:xfrm>
            <a:off x="4693850" y="3137750"/>
            <a:ext cx="984049" cy="233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000"/>
              <a:buFont typeface="Century Gothic"/>
              <a:buNone/>
            </a:pPr>
            <a:r>
              <a:rPr lang="en"/>
              <a:t>Régression Logistique</a:t>
            </a:r>
            <a:br>
              <a:rPr lang="en"/>
            </a:br>
            <a:endParaRPr/>
          </a:p>
        </p:txBody>
      </p:sp>
      <p:sp>
        <p:nvSpPr>
          <p:cNvPr id="448" name="Google Shape;448;p66"/>
          <p:cNvSpPr txBox="1"/>
          <p:nvPr>
            <p:ph idx="1" type="body"/>
          </p:nvPr>
        </p:nvSpPr>
        <p:spPr>
          <a:xfrm>
            <a:off x="393525" y="1360336"/>
            <a:ext cx="8357100" cy="2339100"/>
          </a:xfrm>
          <a:prstGeom prst="rect">
            <a:avLst/>
          </a:prstGeom>
          <a:noFill/>
          <a:ln>
            <a:noFill/>
          </a:ln>
        </p:spPr>
        <p:txBody>
          <a:bodyPr anchorCtr="0" anchor="t" bIns="0" lIns="0" spcFirstLastPara="1" rIns="0" wrap="square" tIns="0">
            <a:noAutofit/>
          </a:bodyPr>
          <a:lstStyle/>
          <a:p>
            <a:pPr indent="-203200" lvl="1" marL="203200" rtl="0" algn="l">
              <a:spcBef>
                <a:spcPts val="500"/>
              </a:spcBef>
              <a:spcAft>
                <a:spcPts val="0"/>
              </a:spcAft>
              <a:buSzPts val="1800"/>
              <a:buChar char="○"/>
            </a:pPr>
            <a:r>
              <a:rPr b="1" lang="en">
                <a:latin typeface="Arial"/>
                <a:ea typeface="Arial"/>
                <a:cs typeface="Arial"/>
                <a:sym typeface="Arial"/>
              </a:rPr>
              <a:t>r</a:t>
            </a:r>
            <a:r>
              <a:rPr b="1" baseline="30000" lang="en">
                <a:latin typeface="Arial"/>
                <a:ea typeface="Arial"/>
                <a:cs typeface="Arial"/>
                <a:sym typeface="Arial"/>
              </a:rPr>
              <a:t>t</a:t>
            </a:r>
            <a:r>
              <a:rPr lang="en"/>
              <a:t> pour un certain </a:t>
            </a:r>
            <a:r>
              <a:rPr b="1" lang="en">
                <a:latin typeface="Arial"/>
                <a:ea typeface="Arial"/>
                <a:cs typeface="Arial"/>
                <a:sym typeface="Arial"/>
              </a:rPr>
              <a:t>x</a:t>
            </a:r>
            <a:r>
              <a:rPr b="1" baseline="30000" lang="en">
                <a:latin typeface="Arial"/>
                <a:ea typeface="Arial"/>
                <a:cs typeface="Arial"/>
                <a:sym typeface="Arial"/>
              </a:rPr>
              <a:t>t</a:t>
            </a:r>
            <a:r>
              <a:rPr lang="en"/>
              <a:t> suit une distribution de Bernoulli selon une probabilité </a:t>
            </a:r>
            <a:br>
              <a:rPr lang="en"/>
            </a:br>
            <a:br>
              <a:rPr lang="en"/>
            </a:br>
            <a:endParaRPr/>
          </a:p>
          <a:p>
            <a:pPr indent="-203200" lvl="1" marL="203200" rtl="0" algn="l">
              <a:spcBef>
                <a:spcPts val="1200"/>
              </a:spcBef>
              <a:spcAft>
                <a:spcPts val="0"/>
              </a:spcAft>
              <a:buSzPts val="1800"/>
              <a:buChar char="○"/>
            </a:pPr>
            <a:r>
              <a:rPr lang="en"/>
              <a:t>Vraisemblance de l'échantillon                         selon </a:t>
            </a:r>
            <a:r>
              <a:rPr b="1" lang="en">
                <a:latin typeface="Arial"/>
                <a:ea typeface="Arial"/>
                <a:cs typeface="Arial"/>
                <a:sym typeface="Arial"/>
              </a:rPr>
              <a:t>w</a:t>
            </a:r>
            <a:r>
              <a:rPr lang="en"/>
              <a:t> et </a:t>
            </a:r>
            <a:r>
              <a:rPr b="1" lang="en">
                <a:latin typeface="Arial"/>
                <a:ea typeface="Arial"/>
                <a:cs typeface="Arial"/>
                <a:sym typeface="Arial"/>
              </a:rPr>
              <a:t>w</a:t>
            </a:r>
            <a:r>
              <a:rPr b="1" baseline="-25000" lang="en">
                <a:latin typeface="Arial"/>
                <a:ea typeface="Arial"/>
                <a:cs typeface="Arial"/>
                <a:sym typeface="Arial"/>
              </a:rPr>
              <a:t>0</a:t>
            </a:r>
            <a:br>
              <a:rPr b="1" baseline="-25000" lang="en">
                <a:latin typeface="Arial"/>
                <a:ea typeface="Arial"/>
                <a:cs typeface="Arial"/>
                <a:sym typeface="Arial"/>
              </a:rPr>
            </a:br>
            <a:endParaRPr b="1" baseline="-25000">
              <a:latin typeface="Arial"/>
              <a:ea typeface="Arial"/>
              <a:cs typeface="Arial"/>
              <a:sym typeface="Arial"/>
            </a:endParaRPr>
          </a:p>
          <a:p>
            <a:pPr indent="0" lvl="0" marL="203200" rtl="0" algn="l">
              <a:spcBef>
                <a:spcPts val="1200"/>
              </a:spcBef>
              <a:spcAft>
                <a:spcPts val="0"/>
              </a:spcAft>
              <a:buNone/>
            </a:pPr>
            <a:br>
              <a:rPr lang="en"/>
            </a:br>
            <a:endParaRPr/>
          </a:p>
          <a:p>
            <a:pPr indent="-203200" lvl="1" marL="203200" rtl="0" algn="l">
              <a:spcBef>
                <a:spcPts val="1200"/>
              </a:spcBef>
              <a:spcAft>
                <a:spcPts val="0"/>
              </a:spcAft>
              <a:buSzPts val="1800"/>
              <a:buChar char="○"/>
            </a:pPr>
            <a:r>
              <a:rPr lang="en"/>
              <a:t>Erreur pour maximiser la log-vraisemblance</a:t>
            </a:r>
            <a:br>
              <a:rPr lang="en"/>
            </a:br>
            <a:br>
              <a:rPr lang="en"/>
            </a:br>
            <a:br>
              <a:rPr lang="en"/>
            </a:br>
            <a:endParaRPr/>
          </a:p>
          <a:p>
            <a:pPr indent="-203200" lvl="1" marL="203200" rtl="0" algn="l">
              <a:spcBef>
                <a:spcPts val="1200"/>
              </a:spcBef>
              <a:spcAft>
                <a:spcPts val="0"/>
              </a:spcAft>
              <a:buSzPts val="1800"/>
              <a:buChar char="○"/>
            </a:pPr>
            <a:r>
              <a:rPr lang="en"/>
              <a:t>Également nommée </a:t>
            </a:r>
            <a:r>
              <a:rPr i="1" lang="en"/>
              <a:t>entropie croisée.</a:t>
            </a:r>
            <a:endParaRPr i="1"/>
          </a:p>
          <a:p>
            <a:pPr indent="0" lvl="0" marL="0" rtl="0" algn="l">
              <a:spcBef>
                <a:spcPts val="1200"/>
              </a:spcBef>
              <a:spcAft>
                <a:spcPts val="1200"/>
              </a:spcAft>
              <a:buNone/>
            </a:pPr>
            <a:r>
              <a:t/>
            </a:r>
            <a:endParaRPr/>
          </a:p>
        </p:txBody>
      </p:sp>
      <p:pic>
        <p:nvPicPr>
          <p:cNvPr id="449" name="Google Shape;449;p66"/>
          <p:cNvPicPr preferRelativeResize="0"/>
          <p:nvPr/>
        </p:nvPicPr>
        <p:blipFill>
          <a:blip r:embed="rId3">
            <a:alphaModFix/>
          </a:blip>
          <a:stretch>
            <a:fillRect/>
          </a:stretch>
        </p:blipFill>
        <p:spPr>
          <a:xfrm>
            <a:off x="3570731" y="1710750"/>
            <a:ext cx="2002538" cy="359306"/>
          </a:xfrm>
          <a:prstGeom prst="rect">
            <a:avLst/>
          </a:prstGeom>
          <a:noFill/>
          <a:ln>
            <a:noFill/>
          </a:ln>
        </p:spPr>
      </p:pic>
      <p:pic>
        <p:nvPicPr>
          <p:cNvPr id="450" name="Google Shape;450;p66"/>
          <p:cNvPicPr preferRelativeResize="0"/>
          <p:nvPr/>
        </p:nvPicPr>
        <p:blipFill>
          <a:blip r:embed="rId4">
            <a:alphaModFix/>
          </a:blip>
          <a:stretch>
            <a:fillRect/>
          </a:stretch>
        </p:blipFill>
        <p:spPr>
          <a:xfrm>
            <a:off x="3109835" y="2182551"/>
            <a:ext cx="1046275" cy="213800"/>
          </a:xfrm>
          <a:prstGeom prst="rect">
            <a:avLst/>
          </a:prstGeom>
          <a:noFill/>
          <a:ln>
            <a:noFill/>
          </a:ln>
        </p:spPr>
      </p:pic>
      <p:pic>
        <p:nvPicPr>
          <p:cNvPr id="451" name="Google Shape;451;p66"/>
          <p:cNvPicPr preferRelativeResize="0"/>
          <p:nvPr/>
        </p:nvPicPr>
        <p:blipFill>
          <a:blip r:embed="rId5">
            <a:alphaModFix/>
          </a:blip>
          <a:stretch>
            <a:fillRect/>
          </a:stretch>
        </p:blipFill>
        <p:spPr>
          <a:xfrm>
            <a:off x="2336006" y="2600930"/>
            <a:ext cx="4471979" cy="612877"/>
          </a:xfrm>
          <a:prstGeom prst="rect">
            <a:avLst/>
          </a:prstGeom>
          <a:noFill/>
          <a:ln>
            <a:noFill/>
          </a:ln>
        </p:spPr>
      </p:pic>
      <p:pic>
        <p:nvPicPr>
          <p:cNvPr id="452" name="Google Shape;452;p66"/>
          <p:cNvPicPr preferRelativeResize="0"/>
          <p:nvPr/>
        </p:nvPicPr>
        <p:blipFill>
          <a:blip r:embed="rId6">
            <a:alphaModFix/>
          </a:blip>
          <a:stretch>
            <a:fillRect/>
          </a:stretch>
        </p:blipFill>
        <p:spPr>
          <a:xfrm>
            <a:off x="727669" y="3699431"/>
            <a:ext cx="7688662" cy="52115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6" name="Shape 456"/>
        <p:cNvGrpSpPr/>
        <p:nvPr/>
      </p:nvGrpSpPr>
      <p:grpSpPr>
        <a:xfrm>
          <a:off x="0" y="0"/>
          <a:ext cx="0" cy="0"/>
          <a:chOff x="0" y="0"/>
          <a:chExt cx="0" cy="0"/>
        </a:xfrm>
      </p:grpSpPr>
      <p:sp>
        <p:nvSpPr>
          <p:cNvPr id="457" name="Google Shape;457;p67"/>
          <p:cNvSpPr txBox="1"/>
          <p:nvPr>
            <p:ph idx="1" type="body"/>
          </p:nvPr>
        </p:nvSpPr>
        <p:spPr>
          <a:xfrm>
            <a:off x="398059" y="1287625"/>
            <a:ext cx="5165400" cy="2451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1200"/>
              </a:spcAft>
              <a:buSzPts val="4100"/>
              <a:buNone/>
            </a:pPr>
            <a:r>
              <a:rPr lang="en"/>
              <a:t>Entropie Croisée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1" name="Shape 461"/>
        <p:cNvGrpSpPr/>
        <p:nvPr/>
      </p:nvGrpSpPr>
      <p:grpSpPr>
        <a:xfrm>
          <a:off x="0" y="0"/>
          <a:ext cx="0" cy="0"/>
          <a:chOff x="0" y="0"/>
          <a:chExt cx="0" cy="0"/>
        </a:xfrm>
      </p:grpSpPr>
      <p:sp>
        <p:nvSpPr>
          <p:cNvPr id="462" name="Google Shape;462;p68"/>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000"/>
              <a:buFont typeface="Century Gothic"/>
              <a:buNone/>
            </a:pPr>
            <a:r>
              <a:rPr lang="en"/>
              <a:t>Gradient de l’entropie croisée</a:t>
            </a:r>
            <a:endParaRPr/>
          </a:p>
        </p:txBody>
      </p:sp>
      <p:sp>
        <p:nvSpPr>
          <p:cNvPr id="463" name="Google Shape;463;p68"/>
          <p:cNvSpPr txBox="1"/>
          <p:nvPr>
            <p:ph idx="1" type="body"/>
          </p:nvPr>
        </p:nvSpPr>
        <p:spPr>
          <a:xfrm>
            <a:off x="392906" y="1162823"/>
            <a:ext cx="8357100" cy="2339100"/>
          </a:xfrm>
          <a:prstGeom prst="rect">
            <a:avLst/>
          </a:prstGeom>
          <a:noFill/>
          <a:ln>
            <a:noFill/>
          </a:ln>
        </p:spPr>
        <p:txBody>
          <a:bodyPr anchorCtr="0" anchor="t" bIns="0" lIns="0" spcFirstLastPara="1" rIns="0" wrap="square" tIns="0">
            <a:noAutofit/>
          </a:bodyPr>
          <a:lstStyle/>
          <a:p>
            <a:pPr indent="-203200" lvl="1" marL="203200" rtl="0" algn="l">
              <a:lnSpc>
                <a:spcPct val="90000"/>
              </a:lnSpc>
              <a:spcBef>
                <a:spcPts val="500"/>
              </a:spcBef>
              <a:spcAft>
                <a:spcPts val="0"/>
              </a:spcAft>
              <a:buSzPts val="1800"/>
              <a:buChar char="○"/>
            </a:pPr>
            <a:r>
              <a:rPr lang="en"/>
              <a:t>Régression logistique: estimer                par descente du gradient</a:t>
            </a:r>
            <a:br>
              <a:rPr lang="en"/>
            </a:br>
            <a:br>
              <a:rPr lang="en"/>
            </a:br>
            <a:br>
              <a:rPr lang="en"/>
            </a:br>
            <a:br>
              <a:rPr lang="en"/>
            </a:br>
            <a:endParaRPr/>
          </a:p>
          <a:p>
            <a:pPr indent="-203200" lvl="1" marL="203200" rtl="0" algn="l">
              <a:lnSpc>
                <a:spcPct val="90000"/>
              </a:lnSpc>
              <a:spcBef>
                <a:spcPts val="1200"/>
              </a:spcBef>
              <a:spcAft>
                <a:spcPts val="0"/>
              </a:spcAft>
              <a:buSzPts val="1800"/>
              <a:buChar char="○"/>
            </a:pPr>
            <a:r>
              <a:rPr lang="en"/>
              <a:t> Dérivée de la fonction sigmoïde </a:t>
            </a:r>
            <a:endParaRPr/>
          </a:p>
          <a:p>
            <a:pPr indent="0" lvl="0" marL="203200" rtl="0" algn="l">
              <a:lnSpc>
                <a:spcPct val="90000"/>
              </a:lnSpc>
              <a:spcBef>
                <a:spcPts val="1200"/>
              </a:spcBef>
              <a:spcAft>
                <a:spcPts val="1200"/>
              </a:spcAft>
              <a:buNone/>
            </a:pPr>
            <a:r>
              <a:t/>
            </a:r>
            <a:endParaRPr/>
          </a:p>
        </p:txBody>
      </p:sp>
      <p:pic>
        <p:nvPicPr>
          <p:cNvPr id="464" name="Google Shape;464;p68"/>
          <p:cNvPicPr preferRelativeResize="0"/>
          <p:nvPr/>
        </p:nvPicPr>
        <p:blipFill>
          <a:blip r:embed="rId3">
            <a:alphaModFix/>
          </a:blip>
          <a:stretch>
            <a:fillRect/>
          </a:stretch>
        </p:blipFill>
        <p:spPr>
          <a:xfrm>
            <a:off x="1945125" y="1503338"/>
            <a:ext cx="4738500" cy="640763"/>
          </a:xfrm>
          <a:prstGeom prst="rect">
            <a:avLst/>
          </a:prstGeom>
          <a:noFill/>
          <a:ln>
            <a:noFill/>
          </a:ln>
        </p:spPr>
      </p:pic>
      <p:pic>
        <p:nvPicPr>
          <p:cNvPr id="465" name="Google Shape;465;p68"/>
          <p:cNvPicPr preferRelativeResize="0"/>
          <p:nvPr/>
        </p:nvPicPr>
        <p:blipFill>
          <a:blip r:embed="rId4">
            <a:alphaModFix/>
          </a:blip>
          <a:stretch>
            <a:fillRect/>
          </a:stretch>
        </p:blipFill>
        <p:spPr>
          <a:xfrm>
            <a:off x="3048500" y="1198050"/>
            <a:ext cx="689850" cy="198325"/>
          </a:xfrm>
          <a:prstGeom prst="rect">
            <a:avLst/>
          </a:prstGeom>
          <a:noFill/>
          <a:ln>
            <a:noFill/>
          </a:ln>
        </p:spPr>
      </p:pic>
      <p:pic>
        <p:nvPicPr>
          <p:cNvPr id="466" name="Google Shape;466;p68"/>
          <p:cNvPicPr preferRelativeResize="0"/>
          <p:nvPr/>
        </p:nvPicPr>
        <p:blipFill>
          <a:blip r:embed="rId5">
            <a:alphaModFix/>
          </a:blip>
          <a:stretch>
            <a:fillRect/>
          </a:stretch>
        </p:blipFill>
        <p:spPr>
          <a:xfrm>
            <a:off x="4324894" y="2251073"/>
            <a:ext cx="3038578" cy="612877"/>
          </a:xfrm>
          <a:prstGeom prst="rect">
            <a:avLst/>
          </a:prstGeom>
          <a:noFill/>
          <a:ln>
            <a:noFill/>
          </a:ln>
        </p:spPr>
      </p:pic>
      <p:sp>
        <p:nvSpPr>
          <p:cNvPr id="467" name="Google Shape;467;p68"/>
          <p:cNvSpPr/>
          <p:nvPr/>
        </p:nvSpPr>
        <p:spPr>
          <a:xfrm>
            <a:off x="623138" y="3688144"/>
            <a:ext cx="1765200" cy="740100"/>
          </a:xfrm>
          <a:prstGeom prst="rect">
            <a:avLst/>
          </a:prstGeom>
          <a:noFill/>
          <a:ln cap="flat" cmpd="sng" w="19050">
            <a:solidFill>
              <a:srgbClr val="99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468" name="Google Shape;468;p68"/>
          <p:cNvPicPr preferRelativeResize="0"/>
          <p:nvPr/>
        </p:nvPicPr>
        <p:blipFill>
          <a:blip r:embed="rId6">
            <a:alphaModFix/>
          </a:blip>
          <a:stretch>
            <a:fillRect/>
          </a:stretch>
        </p:blipFill>
        <p:spPr>
          <a:xfrm>
            <a:off x="655181" y="2906006"/>
            <a:ext cx="7243763" cy="144303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2" name="Shape 472"/>
        <p:cNvGrpSpPr/>
        <p:nvPr/>
      </p:nvGrpSpPr>
      <p:grpSpPr>
        <a:xfrm>
          <a:off x="0" y="0"/>
          <a:ext cx="0" cy="0"/>
          <a:chOff x="0" y="0"/>
          <a:chExt cx="0" cy="0"/>
        </a:xfrm>
      </p:grpSpPr>
      <p:sp>
        <p:nvSpPr>
          <p:cNvPr id="473" name="Google Shape;473;p69"/>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000"/>
              <a:buFont typeface="Century Gothic"/>
              <a:buNone/>
            </a:pPr>
            <a:r>
              <a:rPr lang="en"/>
              <a:t>Minimization de l’entropie croisée</a:t>
            </a:r>
            <a:br>
              <a:rPr lang="en"/>
            </a:br>
            <a:endParaRPr/>
          </a:p>
        </p:txBody>
      </p:sp>
      <p:sp>
        <p:nvSpPr>
          <p:cNvPr id="474" name="Google Shape;474;p69"/>
          <p:cNvSpPr txBox="1"/>
          <p:nvPr>
            <p:ph idx="1" type="body"/>
          </p:nvPr>
        </p:nvSpPr>
        <p:spPr>
          <a:xfrm>
            <a:off x="393497" y="1073536"/>
            <a:ext cx="8357100" cy="2339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1800"/>
              <a:buNone/>
            </a:pPr>
            <a:r>
              <a:rPr lang="en"/>
              <a:t>Minimiser l'entropie croisée </a:t>
            </a:r>
            <a:endParaRPr/>
          </a:p>
          <a:p>
            <a:pPr indent="0" lvl="0" marL="0" rtl="0" algn="l">
              <a:lnSpc>
                <a:spcPct val="90000"/>
              </a:lnSpc>
              <a:spcBef>
                <a:spcPts val="1200"/>
              </a:spcBef>
              <a:spcAft>
                <a:spcPts val="0"/>
              </a:spcAft>
              <a:buSzPts val="1800"/>
              <a:buNone/>
            </a:pPr>
            <a:r>
              <a:t/>
            </a:r>
            <a:endParaRPr/>
          </a:p>
          <a:p>
            <a:pPr indent="0" lvl="0" marL="0" rtl="0" algn="l">
              <a:lnSpc>
                <a:spcPct val="90000"/>
              </a:lnSpc>
              <a:spcBef>
                <a:spcPts val="1200"/>
              </a:spcBef>
              <a:spcAft>
                <a:spcPts val="0"/>
              </a:spcAft>
              <a:buSzPts val="1800"/>
              <a:buNone/>
            </a:pPr>
            <a:r>
              <a:t/>
            </a:r>
            <a:endParaRPr/>
          </a:p>
          <a:p>
            <a:pPr indent="0" lvl="0" marL="0" rtl="0" algn="l">
              <a:lnSpc>
                <a:spcPct val="90000"/>
              </a:lnSpc>
              <a:spcBef>
                <a:spcPts val="1200"/>
              </a:spcBef>
              <a:spcAft>
                <a:spcPts val="0"/>
              </a:spcAft>
              <a:buSzPts val="1800"/>
              <a:buNone/>
            </a:pPr>
            <a:r>
              <a:t/>
            </a:r>
            <a:endParaRPr/>
          </a:p>
          <a:p>
            <a:pPr indent="0" lvl="0" marL="0" rtl="0" algn="l">
              <a:lnSpc>
                <a:spcPct val="90000"/>
              </a:lnSpc>
              <a:spcBef>
                <a:spcPts val="1200"/>
              </a:spcBef>
              <a:spcAft>
                <a:spcPts val="0"/>
              </a:spcAft>
              <a:buSzPts val="1800"/>
              <a:buNone/>
            </a:pPr>
            <a:r>
              <a:t/>
            </a:r>
            <a:endParaRPr/>
          </a:p>
          <a:p>
            <a:pPr indent="0" lvl="0" marL="0" rtl="0" algn="l">
              <a:lnSpc>
                <a:spcPct val="90000"/>
              </a:lnSpc>
              <a:spcBef>
                <a:spcPts val="1200"/>
              </a:spcBef>
              <a:spcAft>
                <a:spcPts val="0"/>
              </a:spcAft>
              <a:buSzPts val="1800"/>
              <a:buNone/>
            </a:pPr>
            <a:r>
              <a:t/>
            </a:r>
            <a:endParaRPr/>
          </a:p>
          <a:p>
            <a:pPr indent="0" lvl="0" marL="0" rtl="0" algn="l">
              <a:lnSpc>
                <a:spcPct val="90000"/>
              </a:lnSpc>
              <a:spcBef>
                <a:spcPts val="1200"/>
              </a:spcBef>
              <a:spcAft>
                <a:spcPts val="1200"/>
              </a:spcAft>
              <a:buSzPts val="1800"/>
              <a:buNone/>
            </a:pPr>
            <a:r>
              <a:rPr lang="en"/>
              <a:t>Par descente du gradient</a:t>
            </a:r>
            <a:endParaRPr/>
          </a:p>
        </p:txBody>
      </p:sp>
      <p:pic>
        <p:nvPicPr>
          <p:cNvPr id="475" name="Google Shape;475;p69"/>
          <p:cNvPicPr preferRelativeResize="0"/>
          <p:nvPr/>
        </p:nvPicPr>
        <p:blipFill>
          <a:blip r:embed="rId3">
            <a:alphaModFix/>
          </a:blip>
          <a:stretch>
            <a:fillRect/>
          </a:stretch>
        </p:blipFill>
        <p:spPr>
          <a:xfrm>
            <a:off x="727650" y="1528819"/>
            <a:ext cx="7688662" cy="521156"/>
          </a:xfrm>
          <a:prstGeom prst="rect">
            <a:avLst/>
          </a:prstGeom>
          <a:noFill/>
          <a:ln>
            <a:noFill/>
          </a:ln>
        </p:spPr>
      </p:pic>
      <p:pic>
        <p:nvPicPr>
          <p:cNvPr id="476" name="Google Shape;476;p69"/>
          <p:cNvPicPr preferRelativeResize="0"/>
          <p:nvPr/>
        </p:nvPicPr>
        <p:blipFill>
          <a:blip r:embed="rId4">
            <a:alphaModFix/>
          </a:blip>
          <a:stretch>
            <a:fillRect/>
          </a:stretch>
        </p:blipFill>
        <p:spPr>
          <a:xfrm>
            <a:off x="727650" y="2125088"/>
            <a:ext cx="4154624" cy="561806"/>
          </a:xfrm>
          <a:prstGeom prst="rect">
            <a:avLst/>
          </a:prstGeom>
          <a:noFill/>
          <a:ln>
            <a:noFill/>
          </a:ln>
        </p:spPr>
      </p:pic>
      <p:pic>
        <p:nvPicPr>
          <p:cNvPr id="477" name="Google Shape;477;p69"/>
          <p:cNvPicPr preferRelativeResize="0"/>
          <p:nvPr/>
        </p:nvPicPr>
        <p:blipFill>
          <a:blip r:embed="rId5">
            <a:alphaModFix/>
          </a:blip>
          <a:stretch>
            <a:fillRect/>
          </a:stretch>
        </p:blipFill>
        <p:spPr>
          <a:xfrm>
            <a:off x="1714238" y="3271743"/>
            <a:ext cx="5715485" cy="167274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0"/>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Algorithme d’apprentissage</a:t>
            </a:r>
            <a:endParaRPr/>
          </a:p>
        </p:txBody>
      </p:sp>
      <p:sp>
        <p:nvSpPr>
          <p:cNvPr id="483" name="Google Shape;483;p70"/>
          <p:cNvSpPr txBox="1"/>
          <p:nvPr>
            <p:ph idx="1" type="body"/>
          </p:nvPr>
        </p:nvSpPr>
        <p:spPr>
          <a:xfrm>
            <a:off x="392906" y="1355849"/>
            <a:ext cx="8357100" cy="2946000"/>
          </a:xfrm>
          <a:prstGeom prst="rect">
            <a:avLst/>
          </a:prstGeom>
        </p:spPr>
        <p:txBody>
          <a:bodyPr anchorCtr="0" anchor="t" bIns="0" lIns="0" spcFirstLastPara="1" rIns="0" wrap="square" tIns="0">
            <a:noAutofit/>
          </a:bodyPr>
          <a:lstStyle/>
          <a:p>
            <a:pPr indent="-254000" lvl="0" marL="342900" rtl="0" algn="l">
              <a:spcBef>
                <a:spcPts val="500"/>
              </a:spcBef>
              <a:spcAft>
                <a:spcPts val="0"/>
              </a:spcAft>
              <a:buSzPts val="1400"/>
              <a:buAutoNum type="arabicPeriod"/>
            </a:pPr>
            <a:r>
              <a:rPr lang="en"/>
              <a:t>Initialiser aléatoirement les poids,</a:t>
            </a:r>
            <a:r>
              <a:rPr b="1" lang="en">
                <a:latin typeface="Palatino"/>
                <a:ea typeface="Palatino"/>
                <a:cs typeface="Palatino"/>
                <a:sym typeface="Palatino"/>
              </a:rPr>
              <a:t>w</a:t>
            </a:r>
            <a:r>
              <a:rPr b="1" baseline="-25000" lang="en">
                <a:latin typeface="Palatino"/>
                <a:ea typeface="Palatino"/>
                <a:cs typeface="Palatino"/>
                <a:sym typeface="Palatino"/>
              </a:rPr>
              <a:t>j</a:t>
            </a:r>
            <a:r>
              <a:rPr b="1" baseline="-25000" lang="en">
                <a:latin typeface="Arial"/>
                <a:ea typeface="Arial"/>
                <a:cs typeface="Arial"/>
                <a:sym typeface="Arial"/>
              </a:rPr>
              <a:t> </a:t>
            </a:r>
            <a:r>
              <a:rPr lang="en">
                <a:latin typeface="Palatino"/>
                <a:ea typeface="Palatino"/>
                <a:cs typeface="Palatino"/>
                <a:sym typeface="Palatino"/>
              </a:rPr>
              <a:t>~U(-0,01,\,0,01).</a:t>
            </a:r>
            <a:br>
              <a:rPr lang="en"/>
            </a:br>
            <a:endParaRPr/>
          </a:p>
          <a:p>
            <a:pPr indent="-254000" lvl="0" marL="342900" rtl="0" algn="l">
              <a:spcBef>
                <a:spcPts val="0"/>
              </a:spcBef>
              <a:spcAft>
                <a:spcPts val="0"/>
              </a:spcAft>
              <a:buSzPts val="1400"/>
              <a:buAutoNum type="arabicPeriod"/>
            </a:pPr>
            <a:r>
              <a:rPr lang="en"/>
              <a:t>Répéter jusqu'à convergence:</a:t>
            </a:r>
            <a:endParaRPr/>
          </a:p>
          <a:p>
            <a:pPr indent="0" lvl="0" marL="342900" rtl="0" algn="l">
              <a:spcBef>
                <a:spcPts val="1200"/>
              </a:spcBef>
              <a:spcAft>
                <a:spcPts val="1200"/>
              </a:spcAft>
              <a:buNone/>
            </a:pPr>
            <a:r>
              <a:t/>
            </a:r>
            <a:endParaRPr/>
          </a:p>
        </p:txBody>
      </p:sp>
      <p:pic>
        <p:nvPicPr>
          <p:cNvPr id="484" name="Google Shape;484;p70"/>
          <p:cNvPicPr preferRelativeResize="0"/>
          <p:nvPr/>
        </p:nvPicPr>
        <p:blipFill>
          <a:blip r:embed="rId3">
            <a:alphaModFix/>
          </a:blip>
          <a:stretch>
            <a:fillRect/>
          </a:stretch>
        </p:blipFill>
        <p:spPr>
          <a:xfrm>
            <a:off x="1444163" y="2331021"/>
            <a:ext cx="6192470" cy="2425158"/>
          </a:xfrm>
          <a:prstGeom prst="rect">
            <a:avLst/>
          </a:prstGeom>
          <a:noFill/>
          <a:ln>
            <a:noFill/>
          </a:ln>
        </p:spPr>
      </p:pic>
      <p:sp>
        <p:nvSpPr>
          <p:cNvPr id="485" name="Google Shape;485;p70"/>
          <p:cNvSpPr txBox="1"/>
          <p:nvPr/>
        </p:nvSpPr>
        <p:spPr>
          <a:xfrm>
            <a:off x="161719" y="2543775"/>
            <a:ext cx="35826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i="1" lang="en" sz="1400" u="sng">
                <a:latin typeface="Century Gothic"/>
                <a:ea typeface="Century Gothic"/>
                <a:cs typeface="Century Gothic"/>
                <a:sym typeface="Century Gothic"/>
              </a:rPr>
              <a:t>Prédiction:</a:t>
            </a:r>
            <a:endParaRPr i="1" sz="1400" u="sng">
              <a:latin typeface="Century Gothic"/>
              <a:ea typeface="Century Gothic"/>
              <a:cs typeface="Century Gothic"/>
              <a:sym typeface="Century Gothic"/>
            </a:endParaRPr>
          </a:p>
        </p:txBody>
      </p:sp>
      <p:sp>
        <p:nvSpPr>
          <p:cNvPr id="486" name="Google Shape;486;p70"/>
          <p:cNvSpPr txBox="1"/>
          <p:nvPr/>
        </p:nvSpPr>
        <p:spPr>
          <a:xfrm>
            <a:off x="161719" y="3607538"/>
            <a:ext cx="1156800" cy="569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i="1" lang="en" sz="1400" u="sng">
                <a:latin typeface="Century Gothic"/>
                <a:ea typeface="Century Gothic"/>
                <a:cs typeface="Century Gothic"/>
                <a:sym typeface="Century Gothic"/>
              </a:rPr>
              <a:t>Pas de gradient:</a:t>
            </a:r>
            <a:endParaRPr i="1" sz="1400" u="sng">
              <a:latin typeface="Century Gothic"/>
              <a:ea typeface="Century Gothic"/>
              <a:cs typeface="Century Gothic"/>
              <a:sym typeface="Century Gothic"/>
            </a:endParaRPr>
          </a:p>
        </p:txBody>
      </p:sp>
      <p:sp>
        <p:nvSpPr>
          <p:cNvPr id="487" name="Google Shape;487;p70"/>
          <p:cNvSpPr/>
          <p:nvPr/>
        </p:nvSpPr>
        <p:spPr>
          <a:xfrm>
            <a:off x="1276163" y="3248906"/>
            <a:ext cx="168000" cy="13497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1"/>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Interprétation</a:t>
            </a:r>
            <a:endParaRPr/>
          </a:p>
        </p:txBody>
      </p:sp>
      <p:sp>
        <p:nvSpPr>
          <p:cNvPr id="493" name="Google Shape;493;p71"/>
          <p:cNvSpPr txBox="1"/>
          <p:nvPr>
            <p:ph idx="1" type="body"/>
          </p:nvPr>
        </p:nvSpPr>
        <p:spPr>
          <a:xfrm>
            <a:off x="392906" y="1962923"/>
            <a:ext cx="8357100" cy="23391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
              <a:t>Prédiction: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Interprétation des </a:t>
            </a:r>
            <a:r>
              <a:rPr lang="en"/>
              <a:t>coefficients</a:t>
            </a:r>
            <a:r>
              <a:rPr lang="en"/>
              <a:t> w</a:t>
            </a:r>
            <a:r>
              <a:rPr baseline="-25000" lang="en"/>
              <a:t>i</a:t>
            </a:r>
            <a:r>
              <a:rPr lang="en"/>
              <a:t>: </a:t>
            </a:r>
            <a:endParaRPr/>
          </a:p>
          <a:p>
            <a:pPr indent="-317500" lvl="0" marL="457200" rtl="0" algn="l">
              <a:spcBef>
                <a:spcPts val="1200"/>
              </a:spcBef>
              <a:spcAft>
                <a:spcPts val="0"/>
              </a:spcAft>
              <a:buSzPts val="1400"/>
              <a:buChar char="-"/>
            </a:pPr>
            <a:r>
              <a:rPr lang="en"/>
              <a:t>Plus</a:t>
            </a:r>
            <a:r>
              <a:rPr lang="en"/>
              <a:t> </a:t>
            </a:r>
            <a:r>
              <a:rPr lang="en">
                <a:latin typeface="Palatino"/>
                <a:ea typeface="Palatino"/>
                <a:cs typeface="Palatino"/>
                <a:sym typeface="Palatino"/>
              </a:rPr>
              <a:t>w</a:t>
            </a:r>
            <a:r>
              <a:rPr baseline="-25000" lang="en">
                <a:latin typeface="Palatino"/>
                <a:ea typeface="Palatino"/>
                <a:cs typeface="Palatino"/>
                <a:sym typeface="Palatino"/>
              </a:rPr>
              <a:t>i</a:t>
            </a:r>
            <a:r>
              <a:rPr lang="en"/>
              <a:t> est grand, plus </a:t>
            </a:r>
            <a:r>
              <a:rPr lang="en">
                <a:latin typeface="Palatino"/>
                <a:ea typeface="Palatino"/>
                <a:cs typeface="Palatino"/>
                <a:sym typeface="Palatino"/>
              </a:rPr>
              <a:t>x</a:t>
            </a:r>
            <a:r>
              <a:rPr baseline="-25000" lang="en">
                <a:latin typeface="Palatino"/>
                <a:ea typeface="Palatino"/>
                <a:cs typeface="Palatino"/>
                <a:sym typeface="Palatino"/>
              </a:rPr>
              <a:t>i</a:t>
            </a:r>
            <a:r>
              <a:rPr baseline="-25000" lang="en"/>
              <a:t> </a:t>
            </a:r>
            <a:r>
              <a:rPr lang="en"/>
              <a:t>est important pour la prédiction.</a:t>
            </a:r>
            <a:endParaRPr/>
          </a:p>
          <a:p>
            <a:pPr indent="-317500" lvl="0" marL="457200" rtl="0" algn="l">
              <a:spcBef>
                <a:spcPts val="0"/>
              </a:spcBef>
              <a:spcAft>
                <a:spcPts val="0"/>
              </a:spcAft>
              <a:buSzPts val="1400"/>
              <a:buChar char="-"/>
            </a:pPr>
            <a:r>
              <a:rPr lang="en"/>
              <a:t>Si </a:t>
            </a:r>
            <a:r>
              <a:rPr lang="en">
                <a:latin typeface="Palatino"/>
                <a:ea typeface="Palatino"/>
                <a:cs typeface="Palatino"/>
                <a:sym typeface="Palatino"/>
              </a:rPr>
              <a:t>w</a:t>
            </a:r>
            <a:r>
              <a:rPr baseline="-25000" lang="en">
                <a:latin typeface="Palatino"/>
                <a:ea typeface="Palatino"/>
                <a:cs typeface="Palatino"/>
                <a:sym typeface="Palatino"/>
              </a:rPr>
              <a:t>i</a:t>
            </a:r>
            <a:r>
              <a:rPr baseline="-25000" lang="en"/>
              <a:t> </a:t>
            </a:r>
            <a:r>
              <a:rPr lang="en"/>
              <a:t> est nul </a:t>
            </a:r>
            <a:r>
              <a:rPr lang="en">
                <a:latin typeface="Palatino"/>
                <a:ea typeface="Palatino"/>
                <a:cs typeface="Palatino"/>
                <a:sym typeface="Palatino"/>
              </a:rPr>
              <a:t>x</a:t>
            </a:r>
            <a:r>
              <a:rPr baseline="-25000" lang="en">
                <a:latin typeface="Palatino"/>
                <a:ea typeface="Palatino"/>
                <a:cs typeface="Palatino"/>
                <a:sym typeface="Palatino"/>
              </a:rPr>
              <a:t>i </a:t>
            </a:r>
            <a:r>
              <a:rPr lang="en"/>
              <a:t>n’est pas utilisé. </a:t>
            </a:r>
            <a:endParaRPr/>
          </a:p>
        </p:txBody>
      </p:sp>
      <p:pic>
        <p:nvPicPr>
          <p:cNvPr id="494" name="Google Shape;494;p71"/>
          <p:cNvPicPr preferRelativeResize="0"/>
          <p:nvPr/>
        </p:nvPicPr>
        <p:blipFill>
          <a:blip r:embed="rId3">
            <a:alphaModFix/>
          </a:blip>
          <a:stretch>
            <a:fillRect/>
          </a:stretch>
        </p:blipFill>
        <p:spPr>
          <a:xfrm>
            <a:off x="1606450" y="1756363"/>
            <a:ext cx="4738500" cy="64076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sp>
        <p:nvSpPr>
          <p:cNvPr id="499" name="Google Shape;499;p72"/>
          <p:cNvSpPr txBox="1"/>
          <p:nvPr>
            <p:ph type="title"/>
          </p:nvPr>
        </p:nvSpPr>
        <p:spPr>
          <a:xfrm>
            <a:off x="392906" y="431006"/>
            <a:ext cx="7274700" cy="81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000"/>
              <a:buFont typeface="Century Gothic"/>
              <a:buNone/>
            </a:pPr>
            <a:r>
              <a:rPr lang="en"/>
              <a:t>Critères de performance</a:t>
            </a:r>
            <a:endParaRPr/>
          </a:p>
        </p:txBody>
      </p:sp>
      <p:sp>
        <p:nvSpPr>
          <p:cNvPr id="500" name="Google Shape;500;p72"/>
          <p:cNvSpPr txBox="1"/>
          <p:nvPr>
            <p:ph idx="1" type="body"/>
          </p:nvPr>
        </p:nvSpPr>
        <p:spPr>
          <a:xfrm>
            <a:off x="392906" y="1162823"/>
            <a:ext cx="8357100" cy="2339100"/>
          </a:xfrm>
          <a:prstGeom prst="rect">
            <a:avLst/>
          </a:prstGeom>
          <a:noFill/>
          <a:ln>
            <a:noFill/>
          </a:ln>
        </p:spPr>
        <p:txBody>
          <a:bodyPr anchorCtr="0" anchor="t" bIns="0" lIns="0" spcFirstLastPara="1" rIns="0" wrap="square" tIns="0">
            <a:noAutofit/>
          </a:bodyPr>
          <a:lstStyle/>
          <a:p>
            <a:pPr indent="-203200" lvl="1" marL="203200" rtl="0" algn="l">
              <a:lnSpc>
                <a:spcPct val="90000"/>
              </a:lnSpc>
              <a:spcBef>
                <a:spcPts val="500"/>
              </a:spcBef>
              <a:spcAft>
                <a:spcPts val="0"/>
              </a:spcAft>
              <a:buSzPts val="1800"/>
              <a:buChar char="○"/>
            </a:pPr>
            <a:r>
              <a:rPr lang="en"/>
              <a:t>Différentes méthodes donnent différentes paramétrisations </a:t>
            </a:r>
            <a:r>
              <a:rPr b="1" lang="en">
                <a:latin typeface="Arial"/>
                <a:ea typeface="Arial"/>
                <a:cs typeface="Arial"/>
                <a:sym typeface="Arial"/>
              </a:rPr>
              <a:t>w</a:t>
            </a:r>
            <a:r>
              <a:rPr lang="en"/>
              <a:t>, </a:t>
            </a:r>
            <a:r>
              <a:rPr b="1" lang="en">
                <a:latin typeface="Arial"/>
                <a:ea typeface="Arial"/>
                <a:cs typeface="Arial"/>
                <a:sym typeface="Arial"/>
              </a:rPr>
              <a:t>w</a:t>
            </a:r>
            <a:r>
              <a:rPr b="1" baseline="-25000" lang="en">
                <a:latin typeface="Arial"/>
                <a:ea typeface="Arial"/>
                <a:cs typeface="Arial"/>
                <a:sym typeface="Arial"/>
              </a:rPr>
              <a:t>0</a:t>
            </a:r>
            <a:br>
              <a:rPr lang="en"/>
            </a:br>
            <a:endParaRPr/>
          </a:p>
          <a:p>
            <a:pPr indent="-203200" lvl="1" marL="203200" rtl="0" algn="l">
              <a:lnSpc>
                <a:spcPct val="90000"/>
              </a:lnSpc>
              <a:spcBef>
                <a:spcPts val="1200"/>
              </a:spcBef>
              <a:spcAft>
                <a:spcPts val="0"/>
              </a:spcAft>
              <a:buSzPts val="1800"/>
              <a:buChar char="○"/>
            </a:pPr>
            <a:r>
              <a:rPr lang="en"/>
              <a:t>Perceptron:</a:t>
            </a:r>
            <a:br>
              <a:rPr lang="en"/>
            </a:br>
            <a:br>
              <a:rPr lang="en"/>
            </a:br>
            <a:endParaRPr/>
          </a:p>
          <a:p>
            <a:pPr indent="-177800" lvl="2" marL="406400" rtl="0" algn="l">
              <a:lnSpc>
                <a:spcPct val="90000"/>
              </a:lnSpc>
              <a:spcBef>
                <a:spcPts val="1200"/>
              </a:spcBef>
              <a:spcAft>
                <a:spcPts val="0"/>
              </a:spcAft>
              <a:buSzPts val="1400"/>
              <a:buChar char="■"/>
            </a:pPr>
            <a:r>
              <a:rPr lang="en"/>
              <a:t>     représente les données de      mal classées par</a:t>
            </a:r>
            <a:br>
              <a:rPr lang="en"/>
            </a:br>
            <a:endParaRPr/>
          </a:p>
          <a:p>
            <a:pPr indent="-203200" lvl="1" marL="203200" rtl="0" algn="l">
              <a:lnSpc>
                <a:spcPct val="90000"/>
              </a:lnSpc>
              <a:spcBef>
                <a:spcPts val="1200"/>
              </a:spcBef>
              <a:spcAft>
                <a:spcPts val="0"/>
              </a:spcAft>
              <a:buSzPts val="1800"/>
              <a:buChar char="○"/>
            </a:pPr>
            <a:r>
              <a:rPr lang="en"/>
              <a:t>Erreur quadratique:</a:t>
            </a:r>
            <a:br>
              <a:rPr lang="en"/>
            </a:br>
            <a:br>
              <a:rPr lang="en"/>
            </a:br>
            <a:endParaRPr/>
          </a:p>
          <a:p>
            <a:pPr indent="-203200" lvl="1" marL="203200" rtl="0" algn="l">
              <a:lnSpc>
                <a:spcPct val="90000"/>
              </a:lnSpc>
              <a:spcBef>
                <a:spcPts val="1200"/>
              </a:spcBef>
              <a:spcAft>
                <a:spcPts val="1200"/>
              </a:spcAft>
              <a:buSzPts val="1800"/>
              <a:buChar char="○"/>
            </a:pPr>
            <a:r>
              <a:rPr lang="en"/>
              <a:t>Entropie croisée:</a:t>
            </a:r>
            <a:endParaRPr/>
          </a:p>
        </p:txBody>
      </p:sp>
      <p:pic>
        <p:nvPicPr>
          <p:cNvPr id="501" name="Google Shape;501;p72"/>
          <p:cNvPicPr preferRelativeResize="0"/>
          <p:nvPr/>
        </p:nvPicPr>
        <p:blipFill>
          <a:blip r:embed="rId3">
            <a:alphaModFix/>
          </a:blip>
          <a:stretch>
            <a:fillRect/>
          </a:stretch>
        </p:blipFill>
        <p:spPr>
          <a:xfrm>
            <a:off x="783937" y="2510408"/>
            <a:ext cx="199988" cy="230764"/>
          </a:xfrm>
          <a:prstGeom prst="rect">
            <a:avLst/>
          </a:prstGeom>
          <a:noFill/>
          <a:ln>
            <a:noFill/>
          </a:ln>
        </p:spPr>
      </p:pic>
      <p:pic>
        <p:nvPicPr>
          <p:cNvPr id="502" name="Google Shape;502;p72"/>
          <p:cNvPicPr preferRelativeResize="0"/>
          <p:nvPr/>
        </p:nvPicPr>
        <p:blipFill>
          <a:blip r:embed="rId4">
            <a:alphaModFix/>
          </a:blip>
          <a:stretch>
            <a:fillRect/>
          </a:stretch>
        </p:blipFill>
        <p:spPr>
          <a:xfrm>
            <a:off x="3242689" y="2505619"/>
            <a:ext cx="224580" cy="198450"/>
          </a:xfrm>
          <a:prstGeom prst="rect">
            <a:avLst/>
          </a:prstGeom>
          <a:noFill/>
          <a:ln>
            <a:noFill/>
          </a:ln>
        </p:spPr>
      </p:pic>
      <p:pic>
        <p:nvPicPr>
          <p:cNvPr id="503" name="Google Shape;503;p72"/>
          <p:cNvPicPr preferRelativeResize="0"/>
          <p:nvPr/>
        </p:nvPicPr>
        <p:blipFill>
          <a:blip r:embed="rId5">
            <a:alphaModFix/>
          </a:blip>
          <a:stretch>
            <a:fillRect/>
          </a:stretch>
        </p:blipFill>
        <p:spPr>
          <a:xfrm>
            <a:off x="4988156" y="2470967"/>
            <a:ext cx="1189521" cy="267750"/>
          </a:xfrm>
          <a:prstGeom prst="rect">
            <a:avLst/>
          </a:prstGeom>
          <a:noFill/>
          <a:ln>
            <a:noFill/>
          </a:ln>
        </p:spPr>
      </p:pic>
      <p:pic>
        <p:nvPicPr>
          <p:cNvPr id="504" name="Google Shape;504;p72"/>
          <p:cNvPicPr preferRelativeResize="0"/>
          <p:nvPr/>
        </p:nvPicPr>
        <p:blipFill>
          <a:blip r:embed="rId6">
            <a:alphaModFix/>
          </a:blip>
          <a:stretch>
            <a:fillRect/>
          </a:stretch>
        </p:blipFill>
        <p:spPr>
          <a:xfrm>
            <a:off x="2860238" y="2847675"/>
            <a:ext cx="4241819" cy="578250"/>
          </a:xfrm>
          <a:prstGeom prst="rect">
            <a:avLst/>
          </a:prstGeom>
          <a:noFill/>
          <a:ln>
            <a:noFill/>
          </a:ln>
        </p:spPr>
      </p:pic>
      <p:pic>
        <p:nvPicPr>
          <p:cNvPr id="505" name="Google Shape;505;p72"/>
          <p:cNvPicPr preferRelativeResize="0"/>
          <p:nvPr/>
        </p:nvPicPr>
        <p:blipFill rotWithShape="1">
          <a:blip r:embed="rId7">
            <a:alphaModFix/>
          </a:blip>
          <a:srcRect b="52843" l="0" r="0" t="0"/>
          <a:stretch/>
        </p:blipFill>
        <p:spPr>
          <a:xfrm>
            <a:off x="2556881" y="3694087"/>
            <a:ext cx="4996442" cy="493613"/>
          </a:xfrm>
          <a:prstGeom prst="rect">
            <a:avLst/>
          </a:prstGeom>
          <a:noFill/>
          <a:ln>
            <a:noFill/>
          </a:ln>
        </p:spPr>
      </p:pic>
      <p:pic>
        <p:nvPicPr>
          <p:cNvPr id="506" name="Google Shape;506;p72"/>
          <p:cNvPicPr preferRelativeResize="0"/>
          <p:nvPr/>
        </p:nvPicPr>
        <p:blipFill rotWithShape="1">
          <a:blip r:embed="rId7">
            <a:alphaModFix/>
          </a:blip>
          <a:srcRect b="0" l="0" r="0" t="52843"/>
          <a:stretch/>
        </p:blipFill>
        <p:spPr>
          <a:xfrm>
            <a:off x="1444631" y="4106381"/>
            <a:ext cx="4996452" cy="493613"/>
          </a:xfrm>
          <a:prstGeom prst="rect">
            <a:avLst/>
          </a:prstGeom>
          <a:noFill/>
          <a:ln>
            <a:noFill/>
          </a:ln>
        </p:spPr>
      </p:pic>
      <p:pic>
        <p:nvPicPr>
          <p:cNvPr id="507" name="Google Shape;507;p72"/>
          <p:cNvPicPr preferRelativeResize="0"/>
          <p:nvPr/>
        </p:nvPicPr>
        <p:blipFill>
          <a:blip r:embed="rId8">
            <a:alphaModFix/>
          </a:blip>
          <a:stretch>
            <a:fillRect/>
          </a:stretch>
        </p:blipFill>
        <p:spPr>
          <a:xfrm>
            <a:off x="1959638" y="1645425"/>
            <a:ext cx="4481438" cy="578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type="title"/>
          </p:nvPr>
        </p:nvSpPr>
        <p:spPr>
          <a:xfrm>
            <a:off x="392906" y="431006"/>
            <a:ext cx="72747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 sur le jeu de données IRIS </a:t>
            </a:r>
            <a:endParaRPr/>
          </a:p>
        </p:txBody>
      </p:sp>
      <p:pic>
        <p:nvPicPr>
          <p:cNvPr id="513" name="Google Shape;513;p73"/>
          <p:cNvPicPr preferRelativeResize="0"/>
          <p:nvPr/>
        </p:nvPicPr>
        <p:blipFill>
          <a:blip r:embed="rId3">
            <a:alphaModFix/>
          </a:blip>
          <a:stretch>
            <a:fillRect/>
          </a:stretch>
        </p:blipFill>
        <p:spPr>
          <a:xfrm>
            <a:off x="1462622" y="2959838"/>
            <a:ext cx="4879894" cy="2052225"/>
          </a:xfrm>
          <a:prstGeom prst="rect">
            <a:avLst/>
          </a:prstGeom>
          <a:noFill/>
          <a:ln>
            <a:noFill/>
          </a:ln>
        </p:spPr>
      </p:pic>
      <p:pic>
        <p:nvPicPr>
          <p:cNvPr id="514" name="Google Shape;514;p73"/>
          <p:cNvPicPr preferRelativeResize="0"/>
          <p:nvPr/>
        </p:nvPicPr>
        <p:blipFill>
          <a:blip r:embed="rId4">
            <a:alphaModFix/>
          </a:blip>
          <a:stretch>
            <a:fillRect/>
          </a:stretch>
        </p:blipFill>
        <p:spPr>
          <a:xfrm>
            <a:off x="4541888" y="1025400"/>
            <a:ext cx="3714750" cy="1871663"/>
          </a:xfrm>
          <a:prstGeom prst="rect">
            <a:avLst/>
          </a:prstGeom>
          <a:noFill/>
          <a:ln>
            <a:noFill/>
          </a:ln>
        </p:spPr>
      </p:pic>
      <p:sp>
        <p:nvSpPr>
          <p:cNvPr id="515" name="Google Shape;515;p73"/>
          <p:cNvSpPr txBox="1"/>
          <p:nvPr/>
        </p:nvSpPr>
        <p:spPr>
          <a:xfrm>
            <a:off x="479981" y="1487944"/>
            <a:ext cx="3891000" cy="149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Century Gothic"/>
                <a:ea typeface="Century Gothic"/>
                <a:cs typeface="Century Gothic"/>
                <a:sym typeface="Century Gothic"/>
              </a:rPr>
              <a:t>4 caractéristiques: la </a:t>
            </a:r>
            <a:r>
              <a:rPr i="1" lang="en" sz="1100">
                <a:latin typeface="Century Gothic"/>
                <a:ea typeface="Century Gothic"/>
                <a:cs typeface="Century Gothic"/>
                <a:sym typeface="Century Gothic"/>
              </a:rPr>
              <a:t>longueur</a:t>
            </a:r>
            <a:r>
              <a:rPr lang="en" sz="1100">
                <a:latin typeface="Century Gothic"/>
                <a:ea typeface="Century Gothic"/>
                <a:cs typeface="Century Gothic"/>
                <a:sym typeface="Century Gothic"/>
              </a:rPr>
              <a:t> et la </a:t>
            </a:r>
            <a:r>
              <a:rPr i="1" lang="en" sz="1100">
                <a:latin typeface="Century Gothic"/>
                <a:ea typeface="Century Gothic"/>
                <a:cs typeface="Century Gothic"/>
                <a:sym typeface="Century Gothic"/>
              </a:rPr>
              <a:t>largeur </a:t>
            </a:r>
            <a:r>
              <a:rPr lang="en" sz="1100">
                <a:latin typeface="Century Gothic"/>
                <a:ea typeface="Century Gothic"/>
                <a:cs typeface="Century Gothic"/>
                <a:sym typeface="Century Gothic"/>
              </a:rPr>
              <a:t>(en centimètre) des </a:t>
            </a:r>
            <a:r>
              <a:rPr i="1" lang="en" sz="1100">
                <a:latin typeface="Century Gothic"/>
                <a:ea typeface="Century Gothic"/>
                <a:cs typeface="Century Gothic"/>
                <a:sym typeface="Century Gothic"/>
              </a:rPr>
              <a:t>sépales </a:t>
            </a:r>
            <a:r>
              <a:rPr lang="en" sz="1100">
                <a:latin typeface="Century Gothic"/>
                <a:ea typeface="Century Gothic"/>
                <a:cs typeface="Century Gothic"/>
                <a:sym typeface="Century Gothic"/>
              </a:rPr>
              <a:t>et </a:t>
            </a:r>
            <a:r>
              <a:rPr i="1" lang="en" sz="1100">
                <a:latin typeface="Century Gothic"/>
                <a:ea typeface="Century Gothic"/>
                <a:cs typeface="Century Gothic"/>
                <a:sym typeface="Century Gothic"/>
              </a:rPr>
              <a:t>pétales</a:t>
            </a:r>
            <a:r>
              <a:rPr lang="en" sz="1100">
                <a:latin typeface="Century Gothic"/>
                <a:ea typeface="Century Gothic"/>
                <a:cs typeface="Century Gothic"/>
                <a:sym typeface="Century Gothic"/>
              </a:rPr>
              <a:t> des fleurs</a:t>
            </a:r>
            <a:r>
              <a:rPr i="1" lang="en" sz="1100">
                <a:latin typeface="Century Gothic"/>
                <a:ea typeface="Century Gothic"/>
                <a:cs typeface="Century Gothic"/>
                <a:sym typeface="Century Gothic"/>
              </a:rPr>
              <a:t>.</a:t>
            </a:r>
            <a:r>
              <a:rPr lang="en" sz="1100">
                <a:latin typeface="Century Gothic"/>
                <a:ea typeface="Century Gothic"/>
                <a:cs typeface="Century Gothic"/>
                <a:sym typeface="Century Gothic"/>
              </a:rPr>
              <a:t> </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 sz="1100">
                <a:latin typeface="Century Gothic"/>
                <a:ea typeface="Century Gothic"/>
                <a:cs typeface="Century Gothic"/>
                <a:sym typeface="Century Gothic"/>
              </a:rPr>
              <a:t>Proposé par Fisher en 1936.</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 sz="1100">
                <a:latin typeface="Century Gothic"/>
                <a:ea typeface="Century Gothic"/>
                <a:cs typeface="Century Gothic"/>
                <a:sym typeface="Century Gothic"/>
              </a:rPr>
              <a:t>Deux des trois espèces ont été collectées en Gaspésie (Québec, Canada).</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Arbres de décision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27475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Qu’est-ce que l’apprentissage statistique?</a:t>
            </a:r>
            <a:endParaRPr/>
          </a:p>
          <a:p>
            <a:pPr indent="0" lvl="0" marL="0" rtl="0" algn="l">
              <a:spcBef>
                <a:spcPts val="0"/>
              </a:spcBef>
              <a:spcAft>
                <a:spcPts val="0"/>
              </a:spcAft>
              <a:buNone/>
            </a:pPr>
            <a:r>
              <a:t/>
            </a:r>
            <a:endParaRPr/>
          </a:p>
        </p:txBody>
      </p:sp>
      <p:sp>
        <p:nvSpPr>
          <p:cNvPr id="109" name="Google Shape;109;p21"/>
          <p:cNvSpPr txBox="1"/>
          <p:nvPr>
            <p:ph idx="1" type="body"/>
          </p:nvPr>
        </p:nvSpPr>
        <p:spPr>
          <a:xfrm>
            <a:off x="100700" y="1095550"/>
            <a:ext cx="8520600" cy="1035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Une question difficile</a:t>
            </a:r>
            <a:endParaRPr/>
          </a:p>
          <a:p>
            <a:pPr indent="-342900" lvl="0" marL="457200" rtl="0" algn="l">
              <a:spcBef>
                <a:spcPts val="0"/>
              </a:spcBef>
              <a:spcAft>
                <a:spcPts val="0"/>
              </a:spcAft>
              <a:buSzPts val="1800"/>
              <a:buChar char="-"/>
            </a:pPr>
            <a:r>
              <a:rPr lang="en"/>
              <a:t>De nombreuses tentatives de le définir proprement</a:t>
            </a:r>
            <a:endParaRPr/>
          </a:p>
        </p:txBody>
      </p:sp>
      <p:sp>
        <p:nvSpPr>
          <p:cNvPr id="110" name="Google Shape;110;p21"/>
          <p:cNvSpPr txBox="1"/>
          <p:nvPr/>
        </p:nvSpPr>
        <p:spPr>
          <a:xfrm>
            <a:off x="362200" y="1911325"/>
            <a:ext cx="8345700" cy="3146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highlight>
                  <a:srgbClr val="FFFFFF"/>
                </a:highlight>
              </a:rPr>
              <a:t>“</a:t>
            </a:r>
            <a:r>
              <a:rPr lang="en" sz="1300">
                <a:solidFill>
                  <a:srgbClr val="222222"/>
                </a:solidFill>
                <a:highlight>
                  <a:srgbClr val="FFFFFF"/>
                </a:highlight>
              </a:rPr>
              <a:t>L'apprentissage automatique dans sa forme la plus élémentaire est la pratique consistant à utiliser des algorithmes pour analyser des données, en tirer des leçons, puis faire une prédiction sur quelque chose dans le monde.</a:t>
            </a:r>
            <a:r>
              <a:rPr lang="en" sz="1300">
                <a:solidFill>
                  <a:srgbClr val="222222"/>
                </a:solidFill>
                <a:highlight>
                  <a:srgbClr val="FFFFFF"/>
                </a:highlight>
              </a:rPr>
              <a:t>” – </a:t>
            </a:r>
            <a:r>
              <a:rPr lang="en" sz="1300">
                <a:solidFill>
                  <a:srgbClr val="3772FF"/>
                </a:solidFill>
                <a:highlight>
                  <a:srgbClr val="FFFFFF"/>
                </a:highlight>
                <a:uFill>
                  <a:noFill/>
                </a:uFill>
                <a:hlinkClick r:id="rId3">
                  <a:extLst>
                    <a:ext uri="{A12FA001-AC4F-418D-AE19-62706E023703}">
                      <ahyp:hlinkClr val="tx"/>
                    </a:ext>
                  </a:extLst>
                </a:hlinkClick>
              </a:rPr>
              <a:t>Nvidia </a:t>
            </a:r>
            <a:endParaRPr sz="1300">
              <a:solidFill>
                <a:srgbClr val="3772FF"/>
              </a:solidFill>
              <a:highlight>
                <a:srgbClr val="FFFFFF"/>
              </a:highlight>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highlight>
                  <a:srgbClr val="FFFFFF"/>
                </a:highlight>
              </a:rPr>
              <a:t>“L'apprentissage automatique est la science qui consiste à faire agir les ordinateurs sans les programmer explicitement.” – </a:t>
            </a:r>
            <a:r>
              <a:rPr lang="en" sz="1300">
                <a:solidFill>
                  <a:srgbClr val="3772FF"/>
                </a:solidFill>
                <a:highlight>
                  <a:srgbClr val="FFFFFF"/>
                </a:highlight>
                <a:uFill>
                  <a:noFill/>
                </a:uFill>
                <a:hlinkClick r:id="rId4">
                  <a:extLst>
                    <a:ext uri="{A12FA001-AC4F-418D-AE19-62706E023703}">
                      <ahyp:hlinkClr val="tx"/>
                    </a:ext>
                  </a:extLst>
                </a:hlinkClick>
              </a:rPr>
              <a:t>Stanford</a:t>
            </a:r>
            <a:endParaRPr sz="1300">
              <a:solidFill>
                <a:srgbClr val="3772FF"/>
              </a:solidFill>
              <a:highlight>
                <a:srgbClr val="FFFFFF"/>
              </a:highlight>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highlight>
                  <a:srgbClr val="FFFFFF"/>
                </a:highlight>
              </a:rPr>
              <a:t>“L'apprentissage automatique est basé sur des algorithmes capables d'apprendre à partir de données sans s'appuyer sur une programmation basée sur des règles.”- </a:t>
            </a:r>
            <a:r>
              <a:rPr lang="en" sz="1300">
                <a:solidFill>
                  <a:srgbClr val="3772FF"/>
                </a:solidFill>
                <a:highlight>
                  <a:srgbClr val="FFFFFF"/>
                </a:highlight>
                <a:uFill>
                  <a:noFill/>
                </a:uFill>
                <a:hlinkClick r:id="rId5">
                  <a:extLst>
                    <a:ext uri="{A12FA001-AC4F-418D-AE19-62706E023703}">
                      <ahyp:hlinkClr val="tx"/>
                    </a:ext>
                  </a:extLst>
                </a:hlinkClick>
              </a:rPr>
              <a:t>McKinsey &amp; Co.</a:t>
            </a:r>
            <a:endParaRPr sz="1300">
              <a:solidFill>
                <a:srgbClr val="3772FF"/>
              </a:solidFill>
              <a:highlight>
                <a:srgbClr val="FFFFFF"/>
              </a:highlight>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highlight>
                  <a:srgbClr val="FFFFFF"/>
                </a:highlight>
              </a:rPr>
              <a:t>“Les algorithmes d'apprentissage automatique peuvent comprendre comment effectuer des tâches importantes en généralisant à partir d'exemples.” – </a:t>
            </a:r>
            <a:r>
              <a:rPr lang="en" sz="1300">
                <a:solidFill>
                  <a:srgbClr val="3772FF"/>
                </a:solidFill>
                <a:highlight>
                  <a:srgbClr val="FFFFFF"/>
                </a:highlight>
                <a:uFill>
                  <a:noFill/>
                </a:uFill>
                <a:hlinkClick r:id="rId6">
                  <a:extLst>
                    <a:ext uri="{A12FA001-AC4F-418D-AE19-62706E023703}">
                      <ahyp:hlinkClr val="tx"/>
                    </a:ext>
                  </a:extLst>
                </a:hlinkClick>
              </a:rPr>
              <a:t>University of Washington</a:t>
            </a:r>
            <a:endParaRPr sz="1300">
              <a:solidFill>
                <a:srgbClr val="3772FF"/>
              </a:solidFill>
              <a:highlight>
                <a:srgbClr val="FFFFFF"/>
              </a:highlight>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highlight>
                  <a:srgbClr val="FFFFFF"/>
                </a:highlight>
              </a:rPr>
              <a:t>“Le domaine du Machine Learning cherche à répondre à la question « Comment pouvons-nous construire des systèmes informatiques qui s'améliorent automatiquement avec l'expérience, et quelles sont les lois fondamentales qui régissent tous les processus d'apprentissage ?” – </a:t>
            </a:r>
            <a:r>
              <a:rPr lang="en" sz="1300">
                <a:solidFill>
                  <a:srgbClr val="3772FF"/>
                </a:solidFill>
                <a:highlight>
                  <a:srgbClr val="FFFFFF"/>
                </a:highlight>
                <a:uFill>
                  <a:noFill/>
                </a:uFill>
                <a:hlinkClick r:id="rId7">
                  <a:extLst>
                    <a:ext uri="{A12FA001-AC4F-418D-AE19-62706E023703}">
                      <ahyp:hlinkClr val="tx"/>
                    </a:ext>
                  </a:extLst>
                </a:hlinkClick>
              </a:rPr>
              <a:t>Carnegie Mellon University</a:t>
            </a:r>
            <a:endParaRPr sz="13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5"/>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Arbre de décision</a:t>
            </a:r>
            <a:endParaRPr/>
          </a:p>
        </p:txBody>
      </p:sp>
      <p:sp>
        <p:nvSpPr>
          <p:cNvPr id="526" name="Google Shape;526;p75"/>
          <p:cNvSpPr txBox="1"/>
          <p:nvPr>
            <p:ph idx="1" type="body"/>
          </p:nvPr>
        </p:nvSpPr>
        <p:spPr>
          <a:xfrm>
            <a:off x="392906" y="1677169"/>
            <a:ext cx="4140600" cy="23391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sz="1500"/>
          </a:p>
          <a:p>
            <a:pPr indent="-234950" lvl="0" marL="342900" rtl="0" algn="l">
              <a:spcBef>
                <a:spcPts val="800"/>
              </a:spcBef>
              <a:spcAft>
                <a:spcPts val="0"/>
              </a:spcAft>
              <a:buSzPts val="1100"/>
              <a:buChar char="■"/>
            </a:pPr>
            <a:r>
              <a:rPr lang="en" sz="1500"/>
              <a:t>Effectue un découpage hiérarchique de l’espace d’entrée</a:t>
            </a:r>
            <a:endParaRPr sz="1500"/>
          </a:p>
          <a:p>
            <a:pPr indent="-234950" lvl="0" marL="342900" rtl="0" algn="l">
              <a:spcBef>
                <a:spcPts val="800"/>
              </a:spcBef>
              <a:spcAft>
                <a:spcPts val="0"/>
              </a:spcAft>
              <a:buSzPts val="1100"/>
              <a:buChar char="■"/>
            </a:pPr>
            <a:r>
              <a:rPr lang="en" sz="1500"/>
              <a:t>Chaque nœud correspond à un test sur une caractéristique (variable d’entrée)</a:t>
            </a:r>
            <a:endParaRPr sz="1500"/>
          </a:p>
          <a:p>
            <a:pPr indent="-234950" lvl="0" marL="342900" rtl="0" algn="l">
              <a:spcBef>
                <a:spcPts val="800"/>
              </a:spcBef>
              <a:spcAft>
                <a:spcPts val="800"/>
              </a:spcAft>
              <a:buSzPts val="1100"/>
              <a:buChar char="■"/>
            </a:pPr>
            <a:r>
              <a:rPr lang="en" sz="1500"/>
              <a:t>Les feuilles de l’arbre correspondent aux prédictions</a:t>
            </a:r>
            <a:endParaRPr sz="1500"/>
          </a:p>
        </p:txBody>
      </p:sp>
      <p:pic>
        <p:nvPicPr>
          <p:cNvPr id="527" name="Google Shape;527;p75"/>
          <p:cNvPicPr preferRelativeResize="0"/>
          <p:nvPr/>
        </p:nvPicPr>
        <p:blipFill>
          <a:blip r:embed="rId3">
            <a:alphaModFix/>
          </a:blip>
          <a:stretch>
            <a:fillRect/>
          </a:stretch>
        </p:blipFill>
        <p:spPr>
          <a:xfrm>
            <a:off x="4969203" y="1581169"/>
            <a:ext cx="3901164" cy="21521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Caractéristiques des arbres</a:t>
            </a:r>
            <a:endParaRPr/>
          </a:p>
        </p:txBody>
      </p:sp>
      <p:sp>
        <p:nvSpPr>
          <p:cNvPr id="533" name="Google Shape;533;p76"/>
          <p:cNvSpPr txBox="1"/>
          <p:nvPr>
            <p:ph idx="1" type="body"/>
          </p:nvPr>
        </p:nvSpPr>
        <p:spPr>
          <a:xfrm>
            <a:off x="294674" y="1472200"/>
            <a:ext cx="7852800" cy="1754400"/>
          </a:xfrm>
          <a:prstGeom prst="rect">
            <a:avLst/>
          </a:prstGeom>
        </p:spPr>
        <p:txBody>
          <a:bodyPr anchorCtr="0" anchor="t" bIns="0" lIns="0" spcFirstLastPara="1" rIns="0" wrap="square" tIns="0">
            <a:noAutofit/>
          </a:bodyPr>
          <a:lstStyle/>
          <a:p>
            <a:pPr indent="-254000" lvl="0" marL="342900" rtl="0" algn="l">
              <a:lnSpc>
                <a:spcPct val="150000"/>
              </a:lnSpc>
              <a:spcBef>
                <a:spcPts val="800"/>
              </a:spcBef>
              <a:spcAft>
                <a:spcPts val="0"/>
              </a:spcAft>
              <a:buSzPts val="1400"/>
              <a:buChar char="■"/>
            </a:pPr>
            <a:r>
              <a:rPr lang="en"/>
              <a:t>Ils sont construits du haut vers le bas</a:t>
            </a:r>
            <a:endParaRPr/>
          </a:p>
          <a:p>
            <a:pPr indent="-254000" lvl="0" marL="342900" rtl="0" algn="l">
              <a:lnSpc>
                <a:spcPct val="150000"/>
              </a:lnSpc>
              <a:spcBef>
                <a:spcPts val="800"/>
              </a:spcBef>
              <a:spcAft>
                <a:spcPts val="0"/>
              </a:spcAft>
              <a:buSzPts val="1400"/>
              <a:buChar char="■"/>
            </a:pPr>
            <a:r>
              <a:rPr lang="en"/>
              <a:t>Ils ont tendance à se sur-spécialiser et à sur-apprendre</a:t>
            </a:r>
            <a:endParaRPr/>
          </a:p>
          <a:p>
            <a:pPr indent="-254000" lvl="1" marL="685800" rtl="0" algn="l">
              <a:lnSpc>
                <a:spcPct val="150000"/>
              </a:lnSpc>
              <a:spcBef>
                <a:spcPts val="800"/>
              </a:spcBef>
              <a:spcAft>
                <a:spcPts val="0"/>
              </a:spcAft>
              <a:buSzPts val="1400"/>
              <a:buChar char="○"/>
            </a:pPr>
            <a:r>
              <a:rPr lang="en"/>
              <a:t>Élagage souvent requis après construction pour simplifier la structure</a:t>
            </a:r>
            <a:endParaRPr/>
          </a:p>
          <a:p>
            <a:pPr indent="-254000" lvl="0" marL="342900" rtl="0" algn="l">
              <a:lnSpc>
                <a:spcPct val="150000"/>
              </a:lnSpc>
              <a:spcBef>
                <a:spcPts val="800"/>
              </a:spcBef>
              <a:spcAft>
                <a:spcPts val="0"/>
              </a:spcAft>
              <a:buSzPts val="1400"/>
              <a:buChar char="■"/>
            </a:pPr>
            <a:r>
              <a:rPr lang="en"/>
              <a:t>Ils permettent d’obtenir des prédictions interprétables</a:t>
            </a:r>
            <a:endParaRPr/>
          </a:p>
          <a:p>
            <a:pPr indent="-254000" lvl="0" marL="342900" rtl="0" algn="l">
              <a:lnSpc>
                <a:spcPct val="150000"/>
              </a:lnSpc>
              <a:spcBef>
                <a:spcPts val="800"/>
              </a:spcBef>
              <a:spcAft>
                <a:spcPts val="0"/>
              </a:spcAft>
              <a:buSzPts val="1400"/>
              <a:buChar char="■"/>
            </a:pPr>
            <a:r>
              <a:rPr lang="en"/>
              <a:t>Classificateurs à biais faible et variance élevée                  Instabilité</a:t>
            </a:r>
            <a:endParaRPr/>
          </a:p>
          <a:p>
            <a:pPr indent="0" lvl="0" marL="342900" rtl="0" algn="l">
              <a:lnSpc>
                <a:spcPct val="150000"/>
              </a:lnSpc>
              <a:spcBef>
                <a:spcPts val="800"/>
              </a:spcBef>
              <a:spcAft>
                <a:spcPts val="800"/>
              </a:spcAft>
              <a:buNone/>
            </a:pPr>
            <a:r>
              <a:rPr lang="en"/>
              <a:t>(notion de biais et variance seront vues plus en détail lors des prochains cours.)</a:t>
            </a:r>
            <a:endParaRPr/>
          </a:p>
        </p:txBody>
      </p:sp>
      <p:sp>
        <p:nvSpPr>
          <p:cNvPr id="534" name="Google Shape;534;p76"/>
          <p:cNvSpPr/>
          <p:nvPr/>
        </p:nvSpPr>
        <p:spPr>
          <a:xfrm>
            <a:off x="5478256" y="3519688"/>
            <a:ext cx="874800" cy="1380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Réseaux de Neurones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8"/>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Neurone humain</a:t>
            </a:r>
            <a:endParaRPr/>
          </a:p>
        </p:txBody>
      </p:sp>
      <p:pic>
        <p:nvPicPr>
          <p:cNvPr id="545" name="Google Shape;545;p78"/>
          <p:cNvPicPr preferRelativeResize="0"/>
          <p:nvPr/>
        </p:nvPicPr>
        <p:blipFill>
          <a:blip r:embed="rId3">
            <a:alphaModFix/>
          </a:blip>
          <a:stretch>
            <a:fillRect/>
          </a:stretch>
        </p:blipFill>
        <p:spPr>
          <a:xfrm>
            <a:off x="1108875" y="1334194"/>
            <a:ext cx="4287600" cy="3119232"/>
          </a:xfrm>
          <a:prstGeom prst="rect">
            <a:avLst/>
          </a:prstGeom>
          <a:noFill/>
          <a:ln>
            <a:noFill/>
          </a:ln>
        </p:spPr>
      </p:pic>
      <p:sp>
        <p:nvSpPr>
          <p:cNvPr id="546" name="Google Shape;546;p78"/>
          <p:cNvSpPr txBox="1"/>
          <p:nvPr/>
        </p:nvSpPr>
        <p:spPr>
          <a:xfrm>
            <a:off x="5874319" y="2506519"/>
            <a:ext cx="2212500" cy="1154400"/>
          </a:xfrm>
          <a:prstGeom prst="rect">
            <a:avLst/>
          </a:prstGeom>
          <a:noFill/>
          <a:ln>
            <a:noFill/>
          </a:ln>
        </p:spPr>
        <p:txBody>
          <a:bodyPr anchorCtr="0" anchor="t" bIns="68575" lIns="68575" spcFirstLastPara="1" rIns="68575" wrap="square" tIns="68575">
            <a:spAutoFit/>
          </a:bodyPr>
          <a:lstStyle/>
          <a:p>
            <a:pPr indent="-234950" lvl="0" marL="342900" rtl="0" algn="l">
              <a:spcBef>
                <a:spcPts val="0"/>
              </a:spcBef>
              <a:spcAft>
                <a:spcPts val="0"/>
              </a:spcAft>
              <a:buSzPts val="1100"/>
              <a:buFont typeface="Century Gothic"/>
              <a:buChar char="●"/>
            </a:pPr>
            <a:r>
              <a:rPr lang="en" sz="1100">
                <a:latin typeface="Century Gothic"/>
                <a:ea typeface="Century Gothic"/>
                <a:cs typeface="Century Gothic"/>
                <a:sym typeface="Century Gothic"/>
              </a:rPr>
              <a:t>La gaine de myéline ne fait pas partie du neurone.</a:t>
            </a:r>
            <a:endParaRPr sz="1100">
              <a:latin typeface="Century Gothic"/>
              <a:ea typeface="Century Gothic"/>
              <a:cs typeface="Century Gothic"/>
              <a:sym typeface="Century Gothic"/>
            </a:endParaRPr>
          </a:p>
          <a:p>
            <a:pPr indent="0" lvl="0" marL="342900" rtl="0" algn="l">
              <a:spcBef>
                <a:spcPts val="0"/>
              </a:spcBef>
              <a:spcAft>
                <a:spcPts val="0"/>
              </a:spcAft>
              <a:buNone/>
            </a:pPr>
            <a:r>
              <a:t/>
            </a:r>
            <a:endParaRPr sz="1100">
              <a:latin typeface="Century Gothic"/>
              <a:ea typeface="Century Gothic"/>
              <a:cs typeface="Century Gothic"/>
              <a:sym typeface="Century Gothic"/>
            </a:endParaRPr>
          </a:p>
          <a:p>
            <a:pPr indent="-234950" lvl="0" marL="342900" rtl="0" algn="l">
              <a:spcBef>
                <a:spcPts val="0"/>
              </a:spcBef>
              <a:spcAft>
                <a:spcPts val="0"/>
              </a:spcAft>
              <a:buSzPts val="1100"/>
              <a:buFont typeface="Century Gothic"/>
              <a:buChar char="●"/>
            </a:pPr>
            <a:r>
              <a:rPr lang="en" sz="1100">
                <a:latin typeface="Century Gothic"/>
                <a:ea typeface="Century Gothic"/>
                <a:cs typeface="Century Gothic"/>
                <a:sym typeface="Century Gothic"/>
              </a:rPr>
              <a:t>Elle est constituée de cellules indépendantes.</a:t>
            </a:r>
            <a:endParaRPr sz="1100">
              <a:latin typeface="Century Gothic"/>
              <a:ea typeface="Century Gothic"/>
              <a:cs typeface="Century Gothic"/>
              <a:sym typeface="Century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9"/>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Neurone artificiel</a:t>
            </a:r>
            <a:endParaRPr/>
          </a:p>
        </p:txBody>
      </p:sp>
      <p:sp>
        <p:nvSpPr>
          <p:cNvPr id="552" name="Google Shape;552;p79"/>
          <p:cNvSpPr txBox="1"/>
          <p:nvPr>
            <p:ph idx="1" type="body"/>
          </p:nvPr>
        </p:nvSpPr>
        <p:spPr>
          <a:xfrm>
            <a:off x="392906" y="1734319"/>
            <a:ext cx="3554700" cy="2339100"/>
          </a:xfrm>
          <a:prstGeom prst="rect">
            <a:avLst/>
          </a:prstGeom>
        </p:spPr>
        <p:txBody>
          <a:bodyPr anchorCtr="0" anchor="t" bIns="0" lIns="0" spcFirstLastPara="1" rIns="0" wrap="square" tIns="0">
            <a:noAutofit/>
          </a:bodyPr>
          <a:lstStyle/>
          <a:p>
            <a:pPr indent="-234950" lvl="0" marL="342900" rtl="0" algn="l">
              <a:spcBef>
                <a:spcPts val="500"/>
              </a:spcBef>
              <a:spcAft>
                <a:spcPts val="0"/>
              </a:spcAft>
              <a:buSzPts val="1100"/>
              <a:buChar char="■"/>
            </a:pPr>
            <a:r>
              <a:rPr lang="en" sz="1500"/>
              <a:t>Inspiré des neurones biologiques</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Un neurone est une fonction affine dont la sortie est assujettie à une fonction d’activation</a:t>
            </a:r>
            <a:endParaRPr sz="1500"/>
          </a:p>
          <a:p>
            <a:pPr indent="0" lvl="0" marL="342900" rtl="0" algn="l">
              <a:spcBef>
                <a:spcPts val="1200"/>
              </a:spcBef>
              <a:spcAft>
                <a:spcPts val="0"/>
              </a:spcAft>
              <a:buNone/>
            </a:pPr>
            <a:r>
              <a:t/>
            </a:r>
            <a:endParaRPr sz="1500"/>
          </a:p>
          <a:p>
            <a:pPr indent="0" lvl="0" marL="34290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Discriminant linéaire</a:t>
            </a:r>
            <a:endParaRPr sz="1500"/>
          </a:p>
        </p:txBody>
      </p:sp>
      <p:pic>
        <p:nvPicPr>
          <p:cNvPr id="553" name="Google Shape;553;p79"/>
          <p:cNvPicPr preferRelativeResize="0"/>
          <p:nvPr/>
        </p:nvPicPr>
        <p:blipFill>
          <a:blip r:embed="rId3">
            <a:alphaModFix/>
          </a:blip>
          <a:stretch>
            <a:fillRect/>
          </a:stretch>
        </p:blipFill>
        <p:spPr>
          <a:xfrm>
            <a:off x="4988906" y="1631588"/>
            <a:ext cx="3617532" cy="24302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0"/>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Couche</a:t>
            </a:r>
            <a:endParaRPr/>
          </a:p>
        </p:txBody>
      </p:sp>
      <p:sp>
        <p:nvSpPr>
          <p:cNvPr id="559" name="Google Shape;559;p80"/>
          <p:cNvSpPr txBox="1"/>
          <p:nvPr>
            <p:ph idx="1" type="body"/>
          </p:nvPr>
        </p:nvSpPr>
        <p:spPr>
          <a:xfrm>
            <a:off x="392906" y="1962919"/>
            <a:ext cx="4161900" cy="2339100"/>
          </a:xfrm>
          <a:prstGeom prst="rect">
            <a:avLst/>
          </a:prstGeom>
        </p:spPr>
        <p:txBody>
          <a:bodyPr anchorCtr="0" anchor="t" bIns="0" lIns="0" spcFirstLastPara="1" rIns="0" wrap="square" tIns="0">
            <a:noAutofit/>
          </a:bodyPr>
          <a:lstStyle/>
          <a:p>
            <a:pPr indent="-234950" lvl="0" marL="342900" rtl="0" algn="l">
              <a:spcBef>
                <a:spcPts val="500"/>
              </a:spcBef>
              <a:spcAft>
                <a:spcPts val="0"/>
              </a:spcAft>
              <a:buSzPts val="1100"/>
              <a:buChar char="■"/>
            </a:pPr>
            <a:r>
              <a:rPr lang="en" sz="1500"/>
              <a:t>Une couche est un ensemble de neurones empilés verticalement</a:t>
            </a:r>
            <a:endParaRPr sz="1500"/>
          </a:p>
          <a:p>
            <a:pPr indent="0" lvl="0" marL="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Chaque neurone traite les entrées et produit une sortie</a:t>
            </a:r>
            <a:endParaRPr sz="1500"/>
          </a:p>
          <a:p>
            <a:pPr indent="0" lvl="0" marL="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Discriminant linéaire</a:t>
            </a:r>
            <a:endParaRPr sz="1500"/>
          </a:p>
        </p:txBody>
      </p:sp>
      <p:pic>
        <p:nvPicPr>
          <p:cNvPr id="560" name="Google Shape;560;p80"/>
          <p:cNvPicPr preferRelativeResize="0"/>
          <p:nvPr/>
        </p:nvPicPr>
        <p:blipFill>
          <a:blip r:embed="rId3">
            <a:alphaModFix/>
          </a:blip>
          <a:stretch>
            <a:fillRect/>
          </a:stretch>
        </p:blipFill>
        <p:spPr>
          <a:xfrm>
            <a:off x="5350538" y="1249781"/>
            <a:ext cx="2479331" cy="309566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1"/>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Perceptron multicouche</a:t>
            </a:r>
            <a:endParaRPr/>
          </a:p>
        </p:txBody>
      </p:sp>
      <p:sp>
        <p:nvSpPr>
          <p:cNvPr id="566" name="Google Shape;566;p81"/>
          <p:cNvSpPr txBox="1"/>
          <p:nvPr>
            <p:ph idx="1" type="body"/>
          </p:nvPr>
        </p:nvSpPr>
        <p:spPr>
          <a:xfrm>
            <a:off x="294680" y="1472192"/>
            <a:ext cx="6267900" cy="1754400"/>
          </a:xfrm>
          <a:prstGeom prst="rect">
            <a:avLst/>
          </a:prstGeom>
        </p:spPr>
        <p:txBody>
          <a:bodyPr anchorCtr="0" anchor="t" bIns="0" lIns="0" spcFirstLastPara="1" rIns="0" wrap="square" tIns="0">
            <a:noAutofit/>
          </a:bodyPr>
          <a:lstStyle/>
          <a:p>
            <a:pPr indent="-234950" lvl="0" marL="342900" rtl="0" algn="l">
              <a:spcBef>
                <a:spcPts val="0"/>
              </a:spcBef>
              <a:spcAft>
                <a:spcPts val="0"/>
              </a:spcAft>
              <a:buSzPts val="1100"/>
              <a:buChar char="■"/>
            </a:pPr>
            <a:r>
              <a:rPr lang="en" sz="1500"/>
              <a:t>Plusieurs couches connectées forment un réseau de neurones artificiels </a:t>
            </a:r>
            <a:r>
              <a:rPr b="1" lang="en" sz="1500"/>
              <a:t>profond</a:t>
            </a:r>
            <a:endParaRPr b="1" sz="1500"/>
          </a:p>
          <a:p>
            <a:pPr indent="0" lvl="0" marL="342900" rtl="0" algn="l">
              <a:spcBef>
                <a:spcPts val="1200"/>
              </a:spcBef>
              <a:spcAft>
                <a:spcPts val="0"/>
              </a:spcAft>
              <a:buNone/>
            </a:pPr>
            <a:r>
              <a:t/>
            </a:r>
            <a:endParaRPr b="1" sz="1500"/>
          </a:p>
          <a:p>
            <a:pPr indent="-234950" lvl="0" marL="342900" rtl="0" algn="l">
              <a:spcBef>
                <a:spcPts val="1200"/>
              </a:spcBef>
              <a:spcAft>
                <a:spcPts val="0"/>
              </a:spcAft>
              <a:buSzPts val="1100"/>
              <a:buChar char="■"/>
            </a:pPr>
            <a:r>
              <a:rPr lang="en" sz="1500"/>
              <a:t>Trois types de couches: entrée, sortie, </a:t>
            </a:r>
            <a:r>
              <a:rPr b="1" lang="en" sz="1500"/>
              <a:t>couches cachées</a:t>
            </a:r>
            <a:endParaRPr b="1" sz="1500"/>
          </a:p>
          <a:p>
            <a:pPr indent="0" lvl="0" marL="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Les sorties d’une couche sont les entrées de la suivante</a:t>
            </a:r>
            <a:endParaRPr sz="1500"/>
          </a:p>
          <a:p>
            <a:pPr indent="0" lvl="0" marL="0" rtl="0" algn="l">
              <a:spcBef>
                <a:spcPts val="1200"/>
              </a:spcBef>
              <a:spcAft>
                <a:spcPts val="0"/>
              </a:spcAft>
              <a:buNone/>
            </a:pPr>
            <a:r>
              <a:t/>
            </a:r>
            <a:endParaRPr sz="1500"/>
          </a:p>
          <a:p>
            <a:pPr indent="-234950" lvl="0" marL="342900" rtl="0" algn="l">
              <a:spcBef>
                <a:spcPts val="1200"/>
              </a:spcBef>
              <a:spcAft>
                <a:spcPts val="1200"/>
              </a:spcAft>
              <a:buSzPts val="1100"/>
              <a:buChar char="■"/>
            </a:pPr>
            <a:r>
              <a:rPr lang="en" sz="1500"/>
              <a:t>Discriminant linéaire ou non selon la fonction d’activation</a:t>
            </a:r>
            <a:endParaRPr sz="15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2"/>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t>Perceptron multicouche</a:t>
            </a:r>
            <a:endParaRPr/>
          </a:p>
          <a:p>
            <a:pPr indent="0" lvl="0" marL="0" rtl="0" algn="l">
              <a:spcBef>
                <a:spcPts val="0"/>
              </a:spcBef>
              <a:spcAft>
                <a:spcPts val="0"/>
              </a:spcAft>
              <a:buNone/>
            </a:pPr>
            <a:r>
              <a:t/>
            </a:r>
            <a:endParaRPr/>
          </a:p>
        </p:txBody>
      </p:sp>
      <p:pic>
        <p:nvPicPr>
          <p:cNvPr id="572" name="Google Shape;572;p82"/>
          <p:cNvPicPr preferRelativeResize="0"/>
          <p:nvPr/>
        </p:nvPicPr>
        <p:blipFill>
          <a:blip r:embed="rId3">
            <a:alphaModFix/>
          </a:blip>
          <a:stretch>
            <a:fillRect/>
          </a:stretch>
        </p:blipFill>
        <p:spPr>
          <a:xfrm>
            <a:off x="1957200" y="1373288"/>
            <a:ext cx="5228364" cy="309723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3"/>
          <p:cNvSpPr txBox="1"/>
          <p:nvPr>
            <p:ph idx="1" type="body"/>
          </p:nvPr>
        </p:nvSpPr>
        <p:spPr>
          <a:xfrm>
            <a:off x="298544" y="965719"/>
            <a:ext cx="3874200" cy="1838100"/>
          </a:xfrm>
          <a:prstGeom prst="rect">
            <a:avLst/>
          </a:prstGeom>
        </p:spPr>
        <p:txBody>
          <a:bodyPr anchorCtr="0" anchor="ctr" bIns="0" lIns="0" spcFirstLastPara="1" rIns="0" wrap="square" tIns="0">
            <a:noAutofit/>
          </a:bodyPr>
          <a:lstStyle/>
          <a:p>
            <a:pPr indent="0" lvl="0" marL="0" rtl="0" algn="l">
              <a:spcBef>
                <a:spcPts val="500"/>
              </a:spcBef>
              <a:spcAft>
                <a:spcPts val="1200"/>
              </a:spcAft>
              <a:buNone/>
            </a:pPr>
            <a:r>
              <a:rPr lang="en"/>
              <a:t>Fonction d’activation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4"/>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Définition</a:t>
            </a:r>
            <a:endParaRPr/>
          </a:p>
        </p:txBody>
      </p:sp>
      <p:sp>
        <p:nvSpPr>
          <p:cNvPr id="583" name="Google Shape;583;p84"/>
          <p:cNvSpPr txBox="1"/>
          <p:nvPr>
            <p:ph idx="1" type="body"/>
          </p:nvPr>
        </p:nvSpPr>
        <p:spPr>
          <a:xfrm>
            <a:off x="294680" y="1472192"/>
            <a:ext cx="6267900" cy="1754400"/>
          </a:xfrm>
          <a:prstGeom prst="rect">
            <a:avLst/>
          </a:prstGeom>
        </p:spPr>
        <p:txBody>
          <a:bodyPr anchorCtr="0" anchor="t" bIns="0" lIns="0" spcFirstLastPara="1" rIns="0" wrap="square" tIns="0">
            <a:noAutofit/>
          </a:bodyPr>
          <a:lstStyle/>
          <a:p>
            <a:pPr indent="-234950" lvl="0" marL="342900" rtl="0" algn="l">
              <a:spcBef>
                <a:spcPts val="500"/>
              </a:spcBef>
              <a:spcAft>
                <a:spcPts val="0"/>
              </a:spcAft>
              <a:buSzPts val="1100"/>
              <a:buChar char="■"/>
            </a:pPr>
            <a:r>
              <a:rPr lang="en" sz="1500"/>
              <a:t>Fonction appliquée à la sortie d’un neurone artificiel</a:t>
            </a:r>
            <a:endParaRPr sz="1500"/>
          </a:p>
          <a:p>
            <a:pPr indent="0" lvl="0" marL="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Il existe plusieurs fonctions dont l’utilité dépend du contexte:</a:t>
            </a:r>
            <a:endParaRPr sz="1500"/>
          </a:p>
          <a:p>
            <a:pPr indent="0" lvl="0" marL="342900" rtl="0" algn="l">
              <a:spcBef>
                <a:spcPts val="1200"/>
              </a:spcBef>
              <a:spcAft>
                <a:spcPts val="0"/>
              </a:spcAft>
              <a:buNone/>
            </a:pPr>
            <a:r>
              <a:t/>
            </a:r>
            <a:endParaRPr sz="1500"/>
          </a:p>
          <a:p>
            <a:pPr indent="-260350" lvl="1" marL="685800" rtl="0" algn="l">
              <a:spcBef>
                <a:spcPts val="1200"/>
              </a:spcBef>
              <a:spcAft>
                <a:spcPts val="0"/>
              </a:spcAft>
              <a:buSzPts val="1500"/>
              <a:buChar char="○"/>
            </a:pPr>
            <a:r>
              <a:rPr lang="en" sz="1500"/>
              <a:t>Relu:</a:t>
            </a:r>
            <a:endParaRPr sz="1500"/>
          </a:p>
          <a:p>
            <a:pPr indent="0" lvl="0" marL="0" rtl="0" algn="l">
              <a:spcBef>
                <a:spcPts val="1200"/>
              </a:spcBef>
              <a:spcAft>
                <a:spcPts val="0"/>
              </a:spcAft>
              <a:buNone/>
            </a:pPr>
            <a:r>
              <a:t/>
            </a:r>
            <a:endParaRPr sz="1500"/>
          </a:p>
          <a:p>
            <a:pPr indent="-260350" lvl="1" marL="685800" rtl="0" algn="l">
              <a:spcBef>
                <a:spcPts val="1200"/>
              </a:spcBef>
              <a:spcAft>
                <a:spcPts val="0"/>
              </a:spcAft>
              <a:buSzPts val="1500"/>
              <a:buChar char="○"/>
            </a:pPr>
            <a:r>
              <a:rPr lang="en" sz="1500"/>
              <a:t>Sigmoïde:</a:t>
            </a:r>
            <a:endParaRPr sz="1500"/>
          </a:p>
          <a:p>
            <a:pPr indent="0" lvl="0" marL="0" rtl="0" algn="l">
              <a:spcBef>
                <a:spcPts val="1200"/>
              </a:spcBef>
              <a:spcAft>
                <a:spcPts val="0"/>
              </a:spcAft>
              <a:buNone/>
            </a:pPr>
            <a:r>
              <a:t/>
            </a:r>
            <a:endParaRPr sz="1500"/>
          </a:p>
          <a:p>
            <a:pPr indent="-260350" lvl="1" marL="685800" rtl="0" algn="l">
              <a:spcBef>
                <a:spcPts val="1200"/>
              </a:spcBef>
              <a:spcAft>
                <a:spcPts val="0"/>
              </a:spcAft>
              <a:buSzPts val="1500"/>
              <a:buChar char="○"/>
            </a:pPr>
            <a:r>
              <a:rPr lang="en" sz="1500"/>
              <a:t>Tangente hyperbolique:</a:t>
            </a:r>
            <a:endParaRPr sz="1500"/>
          </a:p>
          <a:p>
            <a:pPr indent="0" lvl="0" marL="0" rtl="0" algn="l">
              <a:spcBef>
                <a:spcPts val="1200"/>
              </a:spcBef>
              <a:spcAft>
                <a:spcPts val="1200"/>
              </a:spcAft>
              <a:buNone/>
            </a:pPr>
            <a:r>
              <a:t/>
            </a:r>
            <a:endParaRPr/>
          </a:p>
        </p:txBody>
      </p:sp>
      <p:pic>
        <p:nvPicPr>
          <p:cNvPr id="584" name="Google Shape;584;p84"/>
          <p:cNvPicPr preferRelativeResize="0"/>
          <p:nvPr/>
        </p:nvPicPr>
        <p:blipFill>
          <a:blip r:embed="rId3">
            <a:alphaModFix/>
          </a:blip>
          <a:stretch>
            <a:fillRect/>
          </a:stretch>
        </p:blipFill>
        <p:spPr>
          <a:xfrm>
            <a:off x="2203031" y="3463260"/>
            <a:ext cx="3809044" cy="411480"/>
          </a:xfrm>
          <a:prstGeom prst="rect">
            <a:avLst/>
          </a:prstGeom>
          <a:noFill/>
          <a:ln>
            <a:noFill/>
          </a:ln>
        </p:spPr>
      </p:pic>
      <p:pic>
        <p:nvPicPr>
          <p:cNvPr id="585" name="Google Shape;585;p84"/>
          <p:cNvPicPr preferRelativeResize="0"/>
          <p:nvPr/>
        </p:nvPicPr>
        <p:blipFill>
          <a:blip r:embed="rId4">
            <a:alphaModFix/>
          </a:blip>
          <a:stretch>
            <a:fillRect/>
          </a:stretch>
        </p:blipFill>
        <p:spPr>
          <a:xfrm>
            <a:off x="3393531" y="4264274"/>
            <a:ext cx="3946066" cy="411480"/>
          </a:xfrm>
          <a:prstGeom prst="rect">
            <a:avLst/>
          </a:prstGeom>
          <a:noFill/>
          <a:ln>
            <a:noFill/>
          </a:ln>
        </p:spPr>
      </p:pic>
      <p:pic>
        <p:nvPicPr>
          <p:cNvPr id="586" name="Google Shape;586;p84"/>
          <p:cNvPicPr preferRelativeResize="0"/>
          <p:nvPr/>
        </p:nvPicPr>
        <p:blipFill>
          <a:blip r:embed="rId5">
            <a:alphaModFix/>
          </a:blip>
          <a:stretch>
            <a:fillRect/>
          </a:stretch>
        </p:blipFill>
        <p:spPr>
          <a:xfrm>
            <a:off x="1585177" y="2907250"/>
            <a:ext cx="1488875" cy="20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27475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Qu’est-ce que l’apprentissage statistique?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6" name="Google Shape;116;p22"/>
          <p:cNvSpPr txBox="1"/>
          <p:nvPr>
            <p:ph idx="1" type="body"/>
          </p:nvPr>
        </p:nvSpPr>
        <p:spPr>
          <a:xfrm>
            <a:off x="100700" y="1095550"/>
            <a:ext cx="8520600" cy="1035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Question difficile</a:t>
            </a:r>
            <a:endParaRPr/>
          </a:p>
          <a:p>
            <a:pPr indent="-342900" lvl="0" marL="457200" rtl="0" algn="l">
              <a:spcBef>
                <a:spcPts val="0"/>
              </a:spcBef>
              <a:spcAft>
                <a:spcPts val="0"/>
              </a:spcAft>
              <a:buSzPts val="1800"/>
              <a:buChar char="-"/>
            </a:pPr>
            <a:r>
              <a:rPr lang="en"/>
              <a:t>Ce cours se </a:t>
            </a:r>
            <a:r>
              <a:rPr lang="en"/>
              <a:t>focalise</a:t>
            </a:r>
            <a:r>
              <a:rPr lang="en"/>
              <a:t> sur l’apprentissage dans le contexte des sciences des données</a:t>
            </a:r>
            <a:endParaRPr/>
          </a:p>
        </p:txBody>
      </p:sp>
      <p:sp>
        <p:nvSpPr>
          <p:cNvPr id="117" name="Google Shape;117;p22"/>
          <p:cNvSpPr txBox="1"/>
          <p:nvPr/>
        </p:nvSpPr>
        <p:spPr>
          <a:xfrm>
            <a:off x="1065775" y="2363225"/>
            <a:ext cx="66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8" name="Google Shape;118;p22"/>
          <p:cNvSpPr txBox="1"/>
          <p:nvPr/>
        </p:nvSpPr>
        <p:spPr>
          <a:xfrm>
            <a:off x="1419025" y="2016850"/>
            <a:ext cx="596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Nous pouvons penser l'apprentissage automatique comme un moyen de construire des modèles de données.</a:t>
            </a:r>
            <a:endParaRPr/>
          </a:p>
          <a:p>
            <a:pPr indent="0" lvl="0" marL="0" rtl="0" algn="l">
              <a:spcBef>
                <a:spcPts val="0"/>
              </a:spcBef>
              <a:spcAft>
                <a:spcPts val="0"/>
              </a:spcAft>
              <a:buClr>
                <a:schemeClr val="dk1"/>
              </a:buClr>
              <a:buSzPts val="1100"/>
              <a:buFont typeface="Arial"/>
              <a:buNone/>
            </a:pPr>
            <a:r>
              <a:rPr lang="en" u="sng">
                <a:solidFill>
                  <a:schemeClr val="accent5"/>
                </a:solidFill>
                <a:hlinkClick r:id="rId3">
                  <a:extLst>
                    <a:ext uri="{A12FA001-AC4F-418D-AE19-62706E023703}">
                      <ahyp:hlinkClr val="tx"/>
                    </a:ext>
                  </a:extLst>
                </a:hlinkClick>
              </a:rPr>
              <a:t>Python Data Science Book</a:t>
            </a:r>
            <a:r>
              <a:rPr lang="en">
                <a:solidFill>
                  <a:schemeClr val="dk1"/>
                </a:solidFill>
              </a:rPr>
              <a:t> </a:t>
            </a:r>
            <a:endParaRPr/>
          </a:p>
          <a:p>
            <a:pPr indent="0" lvl="0" marL="0" rtl="0" algn="l">
              <a:spcBef>
                <a:spcPts val="0"/>
              </a:spcBef>
              <a:spcAft>
                <a:spcPts val="0"/>
              </a:spcAft>
              <a:buNone/>
            </a:pPr>
            <a:r>
              <a:t/>
            </a:r>
            <a:endParaRPr/>
          </a:p>
        </p:txBody>
      </p:sp>
      <p:sp>
        <p:nvSpPr>
          <p:cNvPr id="119" name="Google Shape;119;p22"/>
          <p:cNvSpPr txBox="1"/>
          <p:nvPr>
            <p:ph idx="1" type="body"/>
          </p:nvPr>
        </p:nvSpPr>
        <p:spPr>
          <a:xfrm>
            <a:off x="100700" y="2848150"/>
            <a:ext cx="8520600" cy="1403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ML : construction de modèles </a:t>
            </a:r>
            <a:r>
              <a:rPr b="1" lang="en"/>
              <a:t>y</a:t>
            </a:r>
            <a:r>
              <a:rPr baseline="-25000" lang="en"/>
              <a:t>i</a:t>
            </a:r>
            <a:r>
              <a:rPr lang="en"/>
              <a:t> ⇐ </a:t>
            </a:r>
            <a:r>
              <a:rPr i="1" lang="en"/>
              <a:t>f</a:t>
            </a:r>
            <a:r>
              <a:rPr lang="en"/>
              <a:t>(</a:t>
            </a:r>
            <a:r>
              <a:rPr b="1" lang="en"/>
              <a:t>x</a:t>
            </a:r>
            <a:r>
              <a:rPr baseline="-25000" lang="en"/>
              <a:t>i</a:t>
            </a:r>
            <a:r>
              <a:rPr lang="en"/>
              <a:t>|</a:t>
            </a:r>
            <a:r>
              <a:rPr b="1" lang="en"/>
              <a:t>𝛳)</a:t>
            </a:r>
            <a:r>
              <a:rPr lang="en"/>
              <a:t> pour aider à comprendre les données.</a:t>
            </a:r>
            <a:endParaRPr/>
          </a:p>
          <a:p>
            <a:pPr indent="-334327" lvl="0" marL="457200" rtl="0" algn="l">
              <a:spcBef>
                <a:spcPts val="0"/>
              </a:spcBef>
              <a:spcAft>
                <a:spcPts val="0"/>
              </a:spcAft>
              <a:buSzPct val="100000"/>
              <a:buChar char="-"/>
            </a:pPr>
            <a:r>
              <a:rPr lang="en"/>
              <a:t>Apprendre </a:t>
            </a:r>
            <a:r>
              <a:rPr b="1" lang="en"/>
              <a:t>𝛳</a:t>
            </a:r>
            <a:r>
              <a:rPr lang="en"/>
              <a:t> à partir de certaines données collectées </a:t>
            </a:r>
            <a:r>
              <a:rPr b="1" i="1" lang="en">
                <a:latin typeface="Georgia"/>
                <a:ea typeface="Georgia"/>
                <a:cs typeface="Georgia"/>
                <a:sym typeface="Georgia"/>
              </a:rPr>
              <a:t>D</a:t>
            </a:r>
            <a:r>
              <a:rPr lang="en"/>
              <a:t>.</a:t>
            </a:r>
            <a:endParaRPr/>
          </a:p>
          <a:p>
            <a:pPr indent="-334327" lvl="0" marL="457200" rtl="0" algn="l">
              <a:spcBef>
                <a:spcPts val="0"/>
              </a:spcBef>
              <a:spcAft>
                <a:spcPts val="0"/>
              </a:spcAft>
              <a:buSzPct val="100000"/>
              <a:buChar char="-"/>
            </a:pPr>
            <a:r>
              <a:rPr lang="en"/>
              <a:t>Peut être utilisé ensuite sur des nouvelles données (pour la prédiction ou autre chose…)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5"/>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Dernière couche</a:t>
            </a:r>
            <a:endParaRPr/>
          </a:p>
        </p:txBody>
      </p:sp>
      <p:sp>
        <p:nvSpPr>
          <p:cNvPr id="592" name="Google Shape;592;p85"/>
          <p:cNvSpPr txBox="1"/>
          <p:nvPr>
            <p:ph idx="1" type="body"/>
          </p:nvPr>
        </p:nvSpPr>
        <p:spPr>
          <a:xfrm>
            <a:off x="294680" y="1472192"/>
            <a:ext cx="6267900" cy="1754400"/>
          </a:xfrm>
          <a:prstGeom prst="rect">
            <a:avLst/>
          </a:prstGeom>
        </p:spPr>
        <p:txBody>
          <a:bodyPr anchorCtr="0" anchor="t" bIns="0" lIns="0" spcFirstLastPara="1" rIns="0" wrap="square" tIns="0">
            <a:noAutofit/>
          </a:bodyPr>
          <a:lstStyle/>
          <a:p>
            <a:pPr indent="0" lvl="0" marL="0" rtl="0" algn="l">
              <a:spcBef>
                <a:spcPts val="500"/>
              </a:spcBef>
              <a:spcAft>
                <a:spcPts val="1200"/>
              </a:spcAft>
              <a:buNone/>
            </a:pPr>
            <a:r>
              <a:rPr lang="en"/>
              <a:t>La fonction d’activation de la </a:t>
            </a:r>
            <a:r>
              <a:rPr b="1" lang="en"/>
              <a:t>dernière couche</a:t>
            </a:r>
            <a:r>
              <a:rPr lang="en"/>
              <a:t> d’un réseau de neurones artificiels permet d’</a:t>
            </a:r>
            <a:r>
              <a:rPr b="1" lang="en"/>
              <a:t>adapter la sortie</a:t>
            </a:r>
            <a:r>
              <a:rPr lang="en"/>
              <a:t> à la tâche que nous voulons accomplir</a:t>
            </a:r>
            <a:endParaRPr/>
          </a:p>
        </p:txBody>
      </p:sp>
      <p:pic>
        <p:nvPicPr>
          <p:cNvPr id="593" name="Google Shape;593;p85"/>
          <p:cNvPicPr preferRelativeResize="0"/>
          <p:nvPr/>
        </p:nvPicPr>
        <p:blipFill>
          <a:blip r:embed="rId3">
            <a:alphaModFix/>
          </a:blip>
          <a:stretch>
            <a:fillRect/>
          </a:stretch>
        </p:blipFill>
        <p:spPr>
          <a:xfrm>
            <a:off x="3623738" y="2691038"/>
            <a:ext cx="2201213" cy="220121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6"/>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 classification binaire</a:t>
            </a:r>
            <a:endParaRPr/>
          </a:p>
        </p:txBody>
      </p:sp>
      <p:sp>
        <p:nvSpPr>
          <p:cNvPr id="599" name="Google Shape;599;p86"/>
          <p:cNvSpPr txBox="1"/>
          <p:nvPr>
            <p:ph idx="1" type="body"/>
          </p:nvPr>
        </p:nvSpPr>
        <p:spPr>
          <a:xfrm>
            <a:off x="392906" y="1962919"/>
            <a:ext cx="3835200" cy="2339100"/>
          </a:xfrm>
          <a:prstGeom prst="rect">
            <a:avLst/>
          </a:prstGeom>
        </p:spPr>
        <p:txBody>
          <a:bodyPr anchorCtr="0" anchor="t" bIns="0" lIns="0" spcFirstLastPara="1" rIns="0" wrap="square" tIns="0">
            <a:noAutofit/>
          </a:bodyPr>
          <a:lstStyle/>
          <a:p>
            <a:pPr indent="-234950" lvl="0" marL="342900" rtl="0" algn="l">
              <a:spcBef>
                <a:spcPts val="500"/>
              </a:spcBef>
              <a:spcAft>
                <a:spcPts val="0"/>
              </a:spcAft>
              <a:buSzPts val="1100"/>
              <a:buChar char="■"/>
            </a:pPr>
            <a:r>
              <a:rPr lang="en" sz="1500"/>
              <a:t>La fonction Sigmoïde transforme une sortie en une probabilité entre 0 et 1</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Utile pour la classification binaire</a:t>
            </a:r>
            <a:endParaRPr sz="1500"/>
          </a:p>
          <a:p>
            <a:pPr indent="0" lvl="0" marL="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Sortie comparée à 0.5 (50%)</a:t>
            </a:r>
            <a:endParaRPr sz="1500"/>
          </a:p>
        </p:txBody>
      </p:sp>
      <p:pic>
        <p:nvPicPr>
          <p:cNvPr id="600" name="Google Shape;600;p86"/>
          <p:cNvPicPr preferRelativeResize="0"/>
          <p:nvPr/>
        </p:nvPicPr>
        <p:blipFill>
          <a:blip r:embed="rId3">
            <a:alphaModFix/>
          </a:blip>
          <a:stretch>
            <a:fillRect/>
          </a:stretch>
        </p:blipFill>
        <p:spPr>
          <a:xfrm>
            <a:off x="1702200" y="2527538"/>
            <a:ext cx="1380432" cy="572006"/>
          </a:xfrm>
          <a:prstGeom prst="rect">
            <a:avLst/>
          </a:prstGeom>
          <a:noFill/>
          <a:ln>
            <a:noFill/>
          </a:ln>
        </p:spPr>
      </p:pic>
      <p:pic>
        <p:nvPicPr>
          <p:cNvPr id="601" name="Google Shape;601;p86"/>
          <p:cNvPicPr preferRelativeResize="0"/>
          <p:nvPr/>
        </p:nvPicPr>
        <p:blipFill>
          <a:blip r:embed="rId4">
            <a:alphaModFix/>
          </a:blip>
          <a:stretch>
            <a:fillRect/>
          </a:stretch>
        </p:blipFill>
        <p:spPr>
          <a:xfrm>
            <a:off x="4881262" y="2113969"/>
            <a:ext cx="3978224" cy="182998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7"/>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 classification multiclasse</a:t>
            </a:r>
            <a:endParaRPr/>
          </a:p>
        </p:txBody>
      </p:sp>
      <p:sp>
        <p:nvSpPr>
          <p:cNvPr id="607" name="Google Shape;607;p87"/>
          <p:cNvSpPr txBox="1"/>
          <p:nvPr>
            <p:ph idx="1" type="body"/>
          </p:nvPr>
        </p:nvSpPr>
        <p:spPr>
          <a:xfrm>
            <a:off x="392906" y="1334269"/>
            <a:ext cx="5198700" cy="3398400"/>
          </a:xfrm>
          <a:prstGeom prst="rect">
            <a:avLst/>
          </a:prstGeom>
        </p:spPr>
        <p:txBody>
          <a:bodyPr anchorCtr="0" anchor="t" bIns="0" lIns="0" spcFirstLastPara="1" rIns="0" wrap="square" tIns="0">
            <a:noAutofit/>
          </a:bodyPr>
          <a:lstStyle/>
          <a:p>
            <a:pPr indent="-228600" lvl="0" marL="342900" rtl="0" algn="l">
              <a:spcBef>
                <a:spcPts val="500"/>
              </a:spcBef>
              <a:spcAft>
                <a:spcPts val="0"/>
              </a:spcAft>
              <a:buSzPts val="1000"/>
              <a:buChar char="■"/>
            </a:pPr>
            <a:r>
              <a:rPr lang="en" sz="1400"/>
              <a:t>La fonction Softmax transforme un vecteur de sorties      en une </a:t>
            </a:r>
            <a:r>
              <a:rPr b="1" lang="en" sz="1400"/>
              <a:t>distribution de probabilités discrètes</a:t>
            </a:r>
            <a:endParaRPr b="1"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228600" lvl="0" marL="342900" rtl="0" algn="l">
              <a:spcBef>
                <a:spcPts val="1200"/>
              </a:spcBef>
              <a:spcAft>
                <a:spcPts val="0"/>
              </a:spcAft>
              <a:buSzPts val="1000"/>
              <a:buChar char="■"/>
            </a:pPr>
            <a:r>
              <a:rPr lang="en" sz="1400"/>
              <a:t>En effet, on a </a:t>
            </a:r>
            <a:endParaRPr sz="1400"/>
          </a:p>
          <a:p>
            <a:pPr indent="0" lvl="0" marL="342900" rtl="0" algn="l">
              <a:spcBef>
                <a:spcPts val="1200"/>
              </a:spcBef>
              <a:spcAft>
                <a:spcPts val="0"/>
              </a:spcAft>
              <a:buNone/>
            </a:pPr>
            <a:r>
              <a:t/>
            </a:r>
            <a:endParaRPr sz="1400"/>
          </a:p>
          <a:p>
            <a:pPr indent="0" lvl="0" marL="0" rtl="0" algn="l">
              <a:spcBef>
                <a:spcPts val="1200"/>
              </a:spcBef>
              <a:spcAft>
                <a:spcPts val="0"/>
              </a:spcAft>
              <a:buNone/>
            </a:pPr>
            <a:r>
              <a:t/>
            </a:r>
            <a:endParaRPr sz="1400"/>
          </a:p>
          <a:p>
            <a:pPr indent="-228600" lvl="0" marL="342900" rtl="0" algn="l">
              <a:spcBef>
                <a:spcPts val="1200"/>
              </a:spcBef>
              <a:spcAft>
                <a:spcPts val="0"/>
              </a:spcAft>
              <a:buSzPts val="1000"/>
              <a:buChar char="■"/>
            </a:pPr>
            <a:r>
              <a:rPr lang="en" sz="1400"/>
              <a:t>Très utile pour la classification multiclasse</a:t>
            </a:r>
            <a:endParaRPr sz="1400"/>
          </a:p>
          <a:p>
            <a:pPr indent="0" lvl="0" marL="342900" rtl="0" algn="l">
              <a:spcBef>
                <a:spcPts val="1200"/>
              </a:spcBef>
              <a:spcAft>
                <a:spcPts val="0"/>
              </a:spcAft>
              <a:buNone/>
            </a:pPr>
            <a:r>
              <a:t/>
            </a:r>
            <a:endParaRPr sz="1400"/>
          </a:p>
          <a:p>
            <a:pPr indent="-228600" lvl="0" marL="342900" rtl="0" algn="l">
              <a:spcBef>
                <a:spcPts val="1200"/>
              </a:spcBef>
              <a:spcAft>
                <a:spcPts val="0"/>
              </a:spcAft>
              <a:buSzPts val="1000"/>
              <a:buChar char="■"/>
            </a:pPr>
            <a:r>
              <a:rPr lang="en" sz="1400"/>
              <a:t>La classe avec la plus grande probabilité est choisie</a:t>
            </a:r>
            <a:endParaRPr sz="1400"/>
          </a:p>
        </p:txBody>
      </p:sp>
      <p:pic>
        <p:nvPicPr>
          <p:cNvPr id="608" name="Google Shape;608;p87"/>
          <p:cNvPicPr preferRelativeResize="0"/>
          <p:nvPr/>
        </p:nvPicPr>
        <p:blipFill>
          <a:blip r:embed="rId3">
            <a:alphaModFix/>
          </a:blip>
          <a:stretch>
            <a:fillRect/>
          </a:stretch>
        </p:blipFill>
        <p:spPr>
          <a:xfrm>
            <a:off x="5899856" y="2189400"/>
            <a:ext cx="2835262" cy="1457663"/>
          </a:xfrm>
          <a:prstGeom prst="rect">
            <a:avLst/>
          </a:prstGeom>
          <a:noFill/>
          <a:ln>
            <a:noFill/>
          </a:ln>
        </p:spPr>
      </p:pic>
      <p:pic>
        <p:nvPicPr>
          <p:cNvPr id="609" name="Google Shape;609;p87"/>
          <p:cNvPicPr preferRelativeResize="0"/>
          <p:nvPr/>
        </p:nvPicPr>
        <p:blipFill>
          <a:blip r:embed="rId4">
            <a:alphaModFix/>
          </a:blip>
          <a:stretch>
            <a:fillRect/>
          </a:stretch>
        </p:blipFill>
        <p:spPr>
          <a:xfrm>
            <a:off x="4996375" y="1334275"/>
            <a:ext cx="127701" cy="137160"/>
          </a:xfrm>
          <a:prstGeom prst="rect">
            <a:avLst/>
          </a:prstGeom>
          <a:noFill/>
          <a:ln>
            <a:noFill/>
          </a:ln>
        </p:spPr>
      </p:pic>
      <p:pic>
        <p:nvPicPr>
          <p:cNvPr id="610" name="Google Shape;610;p87"/>
          <p:cNvPicPr preferRelativeResize="0"/>
          <p:nvPr/>
        </p:nvPicPr>
        <p:blipFill>
          <a:blip r:embed="rId5">
            <a:alphaModFix/>
          </a:blip>
          <a:stretch>
            <a:fillRect/>
          </a:stretch>
        </p:blipFill>
        <p:spPr>
          <a:xfrm>
            <a:off x="2241206" y="1915602"/>
            <a:ext cx="1352513" cy="503269"/>
          </a:xfrm>
          <a:prstGeom prst="rect">
            <a:avLst/>
          </a:prstGeom>
          <a:noFill/>
          <a:ln>
            <a:noFill/>
          </a:ln>
        </p:spPr>
      </p:pic>
      <p:pic>
        <p:nvPicPr>
          <p:cNvPr id="611" name="Google Shape;611;p87"/>
          <p:cNvPicPr preferRelativeResize="0"/>
          <p:nvPr/>
        </p:nvPicPr>
        <p:blipFill>
          <a:blip r:embed="rId6">
            <a:alphaModFix/>
          </a:blip>
          <a:stretch>
            <a:fillRect/>
          </a:stretch>
        </p:blipFill>
        <p:spPr>
          <a:xfrm>
            <a:off x="2062831" y="2713619"/>
            <a:ext cx="1043738" cy="639713"/>
          </a:xfrm>
          <a:prstGeom prst="rect">
            <a:avLst/>
          </a:prstGeom>
          <a:noFill/>
          <a:ln>
            <a:noFill/>
          </a:ln>
        </p:spPr>
      </p:pic>
      <p:pic>
        <p:nvPicPr>
          <p:cNvPr id="612" name="Google Shape;612;p87"/>
          <p:cNvPicPr preferRelativeResize="0"/>
          <p:nvPr/>
        </p:nvPicPr>
        <p:blipFill>
          <a:blip r:embed="rId4">
            <a:alphaModFix/>
          </a:blip>
          <a:stretch>
            <a:fillRect/>
          </a:stretch>
        </p:blipFill>
        <p:spPr>
          <a:xfrm>
            <a:off x="6000750" y="1985269"/>
            <a:ext cx="127701" cy="13716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8"/>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Importance de la non-linéarité</a:t>
            </a:r>
            <a:endParaRPr/>
          </a:p>
        </p:txBody>
      </p:sp>
      <p:sp>
        <p:nvSpPr>
          <p:cNvPr id="618" name="Google Shape;618;p88"/>
          <p:cNvSpPr txBox="1"/>
          <p:nvPr>
            <p:ph idx="1" type="body"/>
          </p:nvPr>
        </p:nvSpPr>
        <p:spPr>
          <a:xfrm>
            <a:off x="392906" y="1562868"/>
            <a:ext cx="8357100" cy="2908500"/>
          </a:xfrm>
          <a:prstGeom prst="rect">
            <a:avLst/>
          </a:prstGeom>
        </p:spPr>
        <p:txBody>
          <a:bodyPr anchorCtr="0" anchor="t" bIns="0" lIns="0" spcFirstLastPara="1" rIns="0" wrap="square" tIns="0">
            <a:noAutofit/>
          </a:bodyPr>
          <a:lstStyle/>
          <a:p>
            <a:pPr indent="-234950" lvl="0" marL="342900" rtl="0" algn="l">
              <a:spcBef>
                <a:spcPts val="500"/>
              </a:spcBef>
              <a:spcAft>
                <a:spcPts val="0"/>
              </a:spcAft>
              <a:buSzPts val="1100"/>
              <a:buChar char="■"/>
            </a:pPr>
            <a:r>
              <a:rPr lang="en" sz="1500"/>
              <a:t>La fonction identité utilisée comme activation pour les couches cachées sert de  		</a:t>
            </a:r>
            <a:r>
              <a:rPr lang="en" sz="1500">
                <a:solidFill>
                  <a:schemeClr val="accent1"/>
                </a:solidFill>
              </a:rPr>
              <a:t>discriminant linéaire</a:t>
            </a:r>
            <a:endParaRPr sz="1500">
              <a:solidFill>
                <a:schemeClr val="accent1"/>
              </a:solidFill>
            </a:endParaRPr>
          </a:p>
          <a:p>
            <a:pPr indent="0" lvl="0" marL="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Les fonctions Sigmoïde, Tanh, ReLU, etc., permettent de traiter des données linéairement non-séparables</a:t>
            </a:r>
            <a:endParaRPr sz="1500"/>
          </a:p>
          <a:p>
            <a:pPr indent="0" lvl="0" marL="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Ces dernières fonctions apportent de la </a:t>
            </a:r>
            <a:r>
              <a:rPr b="1" lang="en" sz="1500"/>
              <a:t>non-linéarité</a:t>
            </a:r>
            <a:r>
              <a:rPr lang="en" sz="1500"/>
              <a:t> aux réseaux</a:t>
            </a:r>
            <a:endParaRPr sz="1500"/>
          </a:p>
          <a:p>
            <a:pPr indent="0" lvl="0" marL="342900" rtl="0" algn="l">
              <a:spcBef>
                <a:spcPts val="1200"/>
              </a:spcBef>
              <a:spcAft>
                <a:spcPts val="0"/>
              </a:spcAft>
              <a:buNone/>
            </a:pPr>
            <a:r>
              <a:t/>
            </a:r>
            <a:endParaRPr sz="1500"/>
          </a:p>
          <a:p>
            <a:pPr indent="-234950" lvl="0" marL="342900" rtl="0" algn="l">
              <a:spcBef>
                <a:spcPts val="1200"/>
              </a:spcBef>
              <a:spcAft>
                <a:spcPts val="0"/>
              </a:spcAft>
              <a:buClr>
                <a:srgbClr val="FF0000"/>
              </a:buClr>
              <a:buSzPts val="1100"/>
              <a:buChar char="■"/>
            </a:pPr>
            <a:r>
              <a:rPr b="1" lang="en" sz="1500">
                <a:solidFill>
                  <a:srgbClr val="FF0000"/>
                </a:solidFill>
              </a:rPr>
              <a:t>La non-linéarité permet aux réseaux d’apprendre</a:t>
            </a:r>
            <a:endParaRPr b="1" sz="1500">
              <a:solidFill>
                <a:srgbClr val="FF0000"/>
              </a:solidFill>
            </a:endParaRPr>
          </a:p>
          <a:p>
            <a:pPr indent="0" lvl="0" marL="34290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Sans non-linéarité, un réseau est un filtre linéaire</a:t>
            </a:r>
            <a:endParaRPr sz="1500"/>
          </a:p>
        </p:txBody>
      </p:sp>
      <p:pic>
        <p:nvPicPr>
          <p:cNvPr id="619" name="Google Shape;619;p88"/>
          <p:cNvPicPr preferRelativeResize="0"/>
          <p:nvPr/>
        </p:nvPicPr>
        <p:blipFill>
          <a:blip r:embed="rId3">
            <a:alphaModFix/>
          </a:blip>
          <a:stretch>
            <a:fillRect/>
          </a:stretch>
        </p:blipFill>
        <p:spPr>
          <a:xfrm>
            <a:off x="5242482" y="3761925"/>
            <a:ext cx="1133981" cy="750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9"/>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 classification de données avec un perceptron</a:t>
            </a:r>
            <a:endParaRPr/>
          </a:p>
        </p:txBody>
      </p:sp>
      <p:pic>
        <p:nvPicPr>
          <p:cNvPr id="625" name="Google Shape;625;p89"/>
          <p:cNvPicPr preferRelativeResize="0"/>
          <p:nvPr/>
        </p:nvPicPr>
        <p:blipFill>
          <a:blip r:embed="rId3">
            <a:alphaModFix/>
          </a:blip>
          <a:stretch>
            <a:fillRect/>
          </a:stretch>
        </p:blipFill>
        <p:spPr>
          <a:xfrm>
            <a:off x="1020523" y="1421231"/>
            <a:ext cx="4091494" cy="3068626"/>
          </a:xfrm>
          <a:prstGeom prst="rect">
            <a:avLst/>
          </a:prstGeom>
          <a:noFill/>
          <a:ln>
            <a:noFill/>
          </a:ln>
        </p:spPr>
      </p:pic>
      <p:sp>
        <p:nvSpPr>
          <p:cNvPr id="626" name="Google Shape;626;p89"/>
          <p:cNvSpPr txBox="1"/>
          <p:nvPr>
            <p:ph idx="1" type="body"/>
          </p:nvPr>
        </p:nvSpPr>
        <p:spPr>
          <a:xfrm>
            <a:off x="4964906" y="2248669"/>
            <a:ext cx="3747600" cy="1278600"/>
          </a:xfrm>
          <a:prstGeom prst="rect">
            <a:avLst/>
          </a:prstGeom>
        </p:spPr>
        <p:txBody>
          <a:bodyPr anchorCtr="0" anchor="t" bIns="0" lIns="0" spcFirstLastPara="1" rIns="0" wrap="square" tIns="0">
            <a:noAutofit/>
          </a:bodyPr>
          <a:lstStyle/>
          <a:p>
            <a:pPr indent="-260350" lvl="0" marL="342900" rtl="0" algn="l">
              <a:spcBef>
                <a:spcPts val="500"/>
              </a:spcBef>
              <a:spcAft>
                <a:spcPts val="0"/>
              </a:spcAft>
              <a:buSzPts val="1500"/>
              <a:buChar char="●"/>
            </a:pPr>
            <a:r>
              <a:rPr lang="en" sz="1500"/>
              <a:t>Distribution des données à classifier</a:t>
            </a:r>
            <a:endParaRPr sz="1500"/>
          </a:p>
          <a:p>
            <a:pPr indent="-260350" lvl="1" marL="685800" rtl="0" algn="l">
              <a:spcBef>
                <a:spcPts val="0"/>
              </a:spcBef>
              <a:spcAft>
                <a:spcPts val="0"/>
              </a:spcAft>
              <a:buSzPts val="1500"/>
              <a:buChar char="○"/>
            </a:pPr>
            <a:r>
              <a:rPr lang="en" sz="1500"/>
              <a:t>Données en 2-D</a:t>
            </a:r>
            <a:endParaRPr sz="1500"/>
          </a:p>
          <a:p>
            <a:pPr indent="-260350" lvl="1" marL="685800" rtl="0" algn="l">
              <a:spcBef>
                <a:spcPts val="0"/>
              </a:spcBef>
              <a:spcAft>
                <a:spcPts val="0"/>
              </a:spcAft>
              <a:buSzPts val="1500"/>
              <a:buChar char="○"/>
            </a:pPr>
            <a:r>
              <a:rPr lang="en" sz="1500"/>
              <a:t>Deux classes bien séparées</a:t>
            </a:r>
            <a:endParaRPr sz="1500"/>
          </a:p>
          <a:p>
            <a:pPr indent="-260350" lvl="1" marL="685800" rtl="0" algn="l">
              <a:spcBef>
                <a:spcPts val="0"/>
              </a:spcBef>
              <a:spcAft>
                <a:spcPts val="0"/>
              </a:spcAft>
              <a:buSzPts val="1500"/>
              <a:buChar char="○"/>
            </a:pPr>
            <a:r>
              <a:rPr lang="en" sz="1500"/>
              <a:t>Frontière non-linéairement séparable</a:t>
            </a:r>
            <a:endParaRPr sz="15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0"/>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 réseau linéaire</a:t>
            </a:r>
            <a:endParaRPr/>
          </a:p>
        </p:txBody>
      </p:sp>
      <p:sp>
        <p:nvSpPr>
          <p:cNvPr id="632" name="Google Shape;632;p90"/>
          <p:cNvSpPr txBox="1"/>
          <p:nvPr>
            <p:ph idx="1" type="body"/>
          </p:nvPr>
        </p:nvSpPr>
        <p:spPr>
          <a:xfrm>
            <a:off x="392906" y="1734319"/>
            <a:ext cx="3747600" cy="2339100"/>
          </a:xfrm>
          <a:prstGeom prst="rect">
            <a:avLst/>
          </a:prstGeom>
        </p:spPr>
        <p:txBody>
          <a:bodyPr anchorCtr="0" anchor="t" bIns="0" lIns="0" spcFirstLastPara="1" rIns="0" wrap="square" tIns="0">
            <a:noAutofit/>
          </a:bodyPr>
          <a:lstStyle/>
          <a:p>
            <a:pPr indent="-234950" lvl="0" marL="342900" rtl="0" algn="l">
              <a:spcBef>
                <a:spcPts val="500"/>
              </a:spcBef>
              <a:spcAft>
                <a:spcPts val="0"/>
              </a:spcAft>
              <a:buSzPts val="1100"/>
              <a:buChar char="●"/>
            </a:pPr>
            <a:r>
              <a:rPr lang="en" sz="1500"/>
              <a:t>Une couche cachée: 4 neurones</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Fonction d’activation de la couche cachée: </a:t>
            </a:r>
            <a:r>
              <a:rPr b="1" lang="en" sz="1500">
                <a:solidFill>
                  <a:srgbClr val="FF0000"/>
                </a:solidFill>
                <a:highlight>
                  <a:schemeClr val="lt1"/>
                </a:highlight>
              </a:rPr>
              <a:t>identité</a:t>
            </a:r>
            <a:endParaRPr b="1" sz="1500">
              <a:solidFill>
                <a:srgbClr val="FF0000"/>
              </a:solidFill>
              <a:highlight>
                <a:schemeClr val="lt1"/>
              </a:highlight>
            </a:endParaRPr>
          </a:p>
          <a:p>
            <a:pPr indent="0" lvl="0" marL="342900" rtl="0" algn="l">
              <a:spcBef>
                <a:spcPts val="1200"/>
              </a:spcBef>
              <a:spcAft>
                <a:spcPts val="0"/>
              </a:spcAft>
              <a:buNone/>
            </a:pPr>
            <a:r>
              <a:t/>
            </a:r>
            <a:endParaRPr b="1" sz="1500">
              <a:solidFill>
                <a:srgbClr val="FF0000"/>
              </a:solidFill>
              <a:highlight>
                <a:schemeClr val="lt1"/>
              </a:highlight>
            </a:endParaRPr>
          </a:p>
          <a:p>
            <a:pPr indent="0" lvl="0" marL="0" rtl="0" algn="l">
              <a:spcBef>
                <a:spcPts val="1200"/>
              </a:spcBef>
              <a:spcAft>
                <a:spcPts val="0"/>
              </a:spcAft>
              <a:buNone/>
            </a:pPr>
            <a:r>
              <a:t/>
            </a:r>
            <a:endParaRPr b="1" sz="1500">
              <a:solidFill>
                <a:srgbClr val="FF0000"/>
              </a:solidFill>
              <a:highlight>
                <a:schemeClr val="lt1"/>
              </a:highlight>
            </a:endParaRPr>
          </a:p>
          <a:p>
            <a:pPr indent="0" lvl="0" marL="0" rtl="0" algn="l">
              <a:spcBef>
                <a:spcPts val="1200"/>
              </a:spcBef>
              <a:spcAft>
                <a:spcPts val="0"/>
              </a:spcAft>
              <a:buNone/>
            </a:pPr>
            <a:r>
              <a:t/>
            </a:r>
            <a:endParaRPr b="1" sz="1500">
              <a:solidFill>
                <a:srgbClr val="FF0000"/>
              </a:solidFill>
              <a:highlight>
                <a:schemeClr val="lt1"/>
              </a:highlight>
            </a:endParaRPr>
          </a:p>
          <a:p>
            <a:pPr indent="-260350" lvl="0" marL="342900" rtl="0" algn="l">
              <a:spcBef>
                <a:spcPts val="1200"/>
              </a:spcBef>
              <a:spcAft>
                <a:spcPts val="0"/>
              </a:spcAft>
              <a:buSzPts val="1500"/>
              <a:buChar char="●"/>
            </a:pPr>
            <a:r>
              <a:rPr lang="en" sz="1500"/>
              <a:t>Le réseau sépare mal les données.</a:t>
            </a:r>
            <a:endParaRPr b="1" sz="1500">
              <a:solidFill>
                <a:srgbClr val="FF0000"/>
              </a:solidFill>
              <a:highlight>
                <a:schemeClr val="lt1"/>
              </a:highlight>
            </a:endParaRPr>
          </a:p>
        </p:txBody>
      </p:sp>
      <p:pic>
        <p:nvPicPr>
          <p:cNvPr id="633" name="Google Shape;633;p90"/>
          <p:cNvPicPr preferRelativeResize="0"/>
          <p:nvPr/>
        </p:nvPicPr>
        <p:blipFill>
          <a:blip r:embed="rId3">
            <a:alphaModFix/>
          </a:blip>
          <a:stretch>
            <a:fillRect/>
          </a:stretch>
        </p:blipFill>
        <p:spPr>
          <a:xfrm>
            <a:off x="4724831" y="1511306"/>
            <a:ext cx="3789600" cy="2842183"/>
          </a:xfrm>
          <a:prstGeom prst="rect">
            <a:avLst/>
          </a:prstGeom>
          <a:noFill/>
          <a:ln>
            <a:noFill/>
          </a:ln>
        </p:spPr>
      </p:pic>
      <p:pic>
        <p:nvPicPr>
          <p:cNvPr id="634" name="Google Shape;634;p90"/>
          <p:cNvPicPr preferRelativeResize="0"/>
          <p:nvPr/>
        </p:nvPicPr>
        <p:blipFill>
          <a:blip r:embed="rId4">
            <a:alphaModFix/>
          </a:blip>
          <a:stretch>
            <a:fillRect/>
          </a:stretch>
        </p:blipFill>
        <p:spPr>
          <a:xfrm>
            <a:off x="1516925" y="3619100"/>
            <a:ext cx="910350" cy="26135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1"/>
          <p:cNvSpPr txBox="1"/>
          <p:nvPr>
            <p:ph type="title"/>
          </p:nvPr>
        </p:nvSpPr>
        <p:spPr>
          <a:xfrm>
            <a:off x="294680" y="323255"/>
            <a:ext cx="5456100" cy="6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 réseau non-linéaire</a:t>
            </a:r>
            <a:endParaRPr/>
          </a:p>
        </p:txBody>
      </p:sp>
      <p:sp>
        <p:nvSpPr>
          <p:cNvPr id="640" name="Google Shape;640;p91"/>
          <p:cNvSpPr txBox="1"/>
          <p:nvPr>
            <p:ph idx="1" type="body"/>
          </p:nvPr>
        </p:nvSpPr>
        <p:spPr>
          <a:xfrm>
            <a:off x="392906" y="1734319"/>
            <a:ext cx="3747600" cy="2339100"/>
          </a:xfrm>
          <a:prstGeom prst="rect">
            <a:avLst/>
          </a:prstGeom>
        </p:spPr>
        <p:txBody>
          <a:bodyPr anchorCtr="0" anchor="t" bIns="0" lIns="0" spcFirstLastPara="1" rIns="0" wrap="square" tIns="0">
            <a:noAutofit/>
          </a:bodyPr>
          <a:lstStyle/>
          <a:p>
            <a:pPr indent="-234950" lvl="0" marL="342900" rtl="0" algn="l">
              <a:spcBef>
                <a:spcPts val="500"/>
              </a:spcBef>
              <a:spcAft>
                <a:spcPts val="0"/>
              </a:spcAft>
              <a:buSzPts val="1100"/>
              <a:buChar char="●"/>
            </a:pPr>
            <a:r>
              <a:rPr lang="en" sz="1500"/>
              <a:t>Une couche cachée: 4 neurones</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234950" lvl="0" marL="342900" rtl="0" algn="l">
              <a:spcBef>
                <a:spcPts val="1200"/>
              </a:spcBef>
              <a:spcAft>
                <a:spcPts val="0"/>
              </a:spcAft>
              <a:buSzPts val="1100"/>
              <a:buChar char="●"/>
            </a:pPr>
            <a:r>
              <a:rPr lang="en" sz="1500"/>
              <a:t>Fonction d’activation de la couche cachée: </a:t>
            </a:r>
            <a:r>
              <a:rPr b="1" lang="en" sz="1500">
                <a:solidFill>
                  <a:srgbClr val="FF0000"/>
                </a:solidFill>
              </a:rPr>
              <a:t>ReLU</a:t>
            </a:r>
            <a:endParaRPr b="1" sz="1500">
              <a:solidFill>
                <a:srgbClr val="FF0000"/>
              </a:solidFill>
            </a:endParaRPr>
          </a:p>
          <a:p>
            <a:pPr indent="0" lvl="0" marL="0" rtl="0" algn="l">
              <a:spcBef>
                <a:spcPts val="1200"/>
              </a:spcBef>
              <a:spcAft>
                <a:spcPts val="0"/>
              </a:spcAft>
              <a:buNone/>
            </a:pPr>
            <a:r>
              <a:t/>
            </a:r>
            <a:endParaRPr b="1" sz="1500">
              <a:solidFill>
                <a:srgbClr val="FF0000"/>
              </a:solidFill>
            </a:endParaRPr>
          </a:p>
          <a:p>
            <a:pPr indent="0" lvl="0" marL="0" rtl="0" algn="l">
              <a:spcBef>
                <a:spcPts val="1200"/>
              </a:spcBef>
              <a:spcAft>
                <a:spcPts val="0"/>
              </a:spcAft>
              <a:buNone/>
            </a:pPr>
            <a:r>
              <a:t/>
            </a:r>
            <a:endParaRPr b="1" sz="1500">
              <a:solidFill>
                <a:srgbClr val="FF0000"/>
              </a:solidFill>
            </a:endParaRPr>
          </a:p>
          <a:p>
            <a:pPr indent="0" lvl="0" marL="0" rtl="0" algn="l">
              <a:spcBef>
                <a:spcPts val="1200"/>
              </a:spcBef>
              <a:spcAft>
                <a:spcPts val="0"/>
              </a:spcAft>
              <a:buNone/>
            </a:pPr>
            <a:r>
              <a:t/>
            </a:r>
            <a:endParaRPr b="1" sz="1500">
              <a:solidFill>
                <a:srgbClr val="FF0000"/>
              </a:solidFill>
            </a:endParaRPr>
          </a:p>
          <a:p>
            <a:pPr indent="-260350" lvl="0" marL="342900" rtl="0" algn="l">
              <a:spcBef>
                <a:spcPts val="1200"/>
              </a:spcBef>
              <a:spcAft>
                <a:spcPts val="0"/>
              </a:spcAft>
              <a:buSzPts val="1500"/>
              <a:buChar char="●"/>
            </a:pPr>
            <a:r>
              <a:rPr lang="en" sz="1500"/>
              <a:t>La non-linéarité du </a:t>
            </a:r>
            <a:r>
              <a:rPr b="1" lang="en" sz="1500">
                <a:solidFill>
                  <a:srgbClr val="FF0000"/>
                </a:solidFill>
              </a:rPr>
              <a:t>ReLU</a:t>
            </a:r>
            <a:r>
              <a:rPr lang="en" sz="1500"/>
              <a:t> permet au réseau de bien séparer les données.</a:t>
            </a:r>
            <a:endParaRPr b="1" sz="1500">
              <a:solidFill>
                <a:srgbClr val="FF0000"/>
              </a:solidFill>
              <a:highlight>
                <a:schemeClr val="lt1"/>
              </a:highlight>
            </a:endParaRPr>
          </a:p>
          <a:p>
            <a:pPr indent="0" lvl="0" marL="0" rtl="0" algn="l">
              <a:spcBef>
                <a:spcPts val="1200"/>
              </a:spcBef>
              <a:spcAft>
                <a:spcPts val="1200"/>
              </a:spcAft>
              <a:buNone/>
            </a:pPr>
            <a:r>
              <a:t/>
            </a:r>
            <a:endParaRPr b="1" sz="1500">
              <a:solidFill>
                <a:srgbClr val="FF0000"/>
              </a:solidFill>
            </a:endParaRPr>
          </a:p>
        </p:txBody>
      </p:sp>
      <p:pic>
        <p:nvPicPr>
          <p:cNvPr id="641" name="Google Shape;641;p91"/>
          <p:cNvPicPr preferRelativeResize="0"/>
          <p:nvPr/>
        </p:nvPicPr>
        <p:blipFill>
          <a:blip r:embed="rId3">
            <a:alphaModFix/>
          </a:blip>
          <a:stretch>
            <a:fillRect/>
          </a:stretch>
        </p:blipFill>
        <p:spPr>
          <a:xfrm>
            <a:off x="1412063" y="3433575"/>
            <a:ext cx="1555763" cy="415331"/>
          </a:xfrm>
          <a:prstGeom prst="rect">
            <a:avLst/>
          </a:prstGeom>
          <a:noFill/>
          <a:ln>
            <a:noFill/>
          </a:ln>
        </p:spPr>
      </p:pic>
      <p:pic>
        <p:nvPicPr>
          <p:cNvPr id="642" name="Google Shape;642;p91"/>
          <p:cNvPicPr preferRelativeResize="0"/>
          <p:nvPr/>
        </p:nvPicPr>
        <p:blipFill>
          <a:blip r:embed="rId4">
            <a:alphaModFix/>
          </a:blip>
          <a:stretch>
            <a:fillRect/>
          </a:stretch>
        </p:blipFill>
        <p:spPr>
          <a:xfrm>
            <a:off x="4725162" y="1508760"/>
            <a:ext cx="3792477" cy="283921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Refs used to build this course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8" name="Google Shape;648;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u="sng">
                <a:solidFill>
                  <a:schemeClr val="hlink"/>
                </a:solidFill>
                <a:hlinkClick r:id="rId3"/>
              </a:rPr>
              <a:t>Zico Kolter’s course on Data Science.</a:t>
            </a:r>
            <a:r>
              <a:rPr lang="en" sz="1400"/>
              <a:t> </a:t>
            </a:r>
            <a:endParaRPr sz="1400"/>
          </a:p>
          <a:p>
            <a:pPr indent="-317500" lvl="0" marL="457200" rtl="0" algn="l">
              <a:lnSpc>
                <a:spcPct val="150000"/>
              </a:lnSpc>
              <a:spcBef>
                <a:spcPts val="0"/>
              </a:spcBef>
              <a:spcAft>
                <a:spcPts val="0"/>
              </a:spcAft>
              <a:buClr>
                <a:schemeClr val="dk1"/>
              </a:buClr>
              <a:buSzPts val="1400"/>
              <a:buChar char="-"/>
            </a:pPr>
            <a:r>
              <a:rPr lang="en" sz="1400">
                <a:solidFill>
                  <a:schemeClr val="dk1"/>
                </a:solidFill>
              </a:rPr>
              <a:t>MOOC IVADO</a:t>
            </a:r>
            <a:endParaRPr sz="1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Les différentes Catégories d’apprentissage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940"/>
              <a:t>Les différentes Catégories d’apprentissage</a:t>
            </a:r>
            <a:endParaRPr sz="2440"/>
          </a:p>
        </p:txBody>
      </p:sp>
      <p:sp>
        <p:nvSpPr>
          <p:cNvPr id="130" name="Google Shape;130;p24"/>
          <p:cNvSpPr txBox="1"/>
          <p:nvPr>
            <p:ph idx="1" type="body"/>
          </p:nvPr>
        </p:nvSpPr>
        <p:spPr>
          <a:xfrm>
            <a:off x="311700" y="1152475"/>
            <a:ext cx="8520600" cy="377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Deux grandes catégories </a:t>
            </a:r>
            <a:endParaRPr/>
          </a:p>
          <a:p>
            <a:pPr indent="-342900" lvl="0" marL="457200" rtl="0" algn="l">
              <a:spcBef>
                <a:spcPts val="1200"/>
              </a:spcBef>
              <a:spcAft>
                <a:spcPts val="0"/>
              </a:spcAft>
              <a:buSzPts val="1800"/>
              <a:buChar char="-"/>
            </a:pPr>
            <a:r>
              <a:rPr lang="en"/>
              <a:t>Apprentissage </a:t>
            </a:r>
            <a:r>
              <a:rPr b="1" lang="en"/>
              <a:t>supervisé	</a:t>
            </a:r>
            <a:br>
              <a:rPr lang="en"/>
            </a:br>
            <a:r>
              <a:rPr lang="en"/>
              <a:t>	Notre définition: </a:t>
            </a:r>
            <a:r>
              <a:rPr lang="en" sz="1400">
                <a:solidFill>
                  <a:schemeClr val="dk1"/>
                </a:solidFill>
              </a:rPr>
              <a:t>entrainer un modèle </a:t>
            </a:r>
            <a:r>
              <a:rPr b="1" lang="en"/>
              <a:t>𝛳</a:t>
            </a:r>
            <a:r>
              <a:rPr lang="en" sz="1400">
                <a:solidFill>
                  <a:schemeClr val="dk1"/>
                </a:solidFill>
              </a:rPr>
              <a:t> en utilisant les paires d’entrée et de sortie</a:t>
            </a:r>
            <a:r>
              <a:rPr lang="en" sz="1400">
                <a:solidFill>
                  <a:schemeClr val="dk1"/>
                </a:solidFill>
              </a:rPr>
              <a:t> (x</a:t>
            </a:r>
            <a:r>
              <a:rPr baseline="-25000" lang="en" sz="1400">
                <a:solidFill>
                  <a:schemeClr val="dk1"/>
                </a:solidFill>
              </a:rPr>
              <a:t>i</a:t>
            </a:r>
            <a:r>
              <a:rPr lang="en" sz="1400">
                <a:solidFill>
                  <a:schemeClr val="dk1"/>
                </a:solidFill>
              </a:rPr>
              <a:t>,y</a:t>
            </a:r>
            <a:r>
              <a:rPr baseline="-25000" lang="en" sz="1400">
                <a:solidFill>
                  <a:schemeClr val="dk1"/>
                </a:solidFill>
              </a:rPr>
              <a:t>i</a:t>
            </a:r>
            <a:r>
              <a:rPr lang="en" sz="1400">
                <a:solidFill>
                  <a:schemeClr val="dk1"/>
                </a:solidFill>
              </a:rPr>
              <a:t>)</a:t>
            </a:r>
            <a:endParaRPr/>
          </a:p>
          <a:p>
            <a:pPr indent="-342900" lvl="0" marL="457200" rtl="0" algn="l">
              <a:spcBef>
                <a:spcPts val="0"/>
              </a:spcBef>
              <a:spcAft>
                <a:spcPts val="0"/>
              </a:spcAft>
              <a:buSzPts val="1800"/>
              <a:buChar char="-"/>
            </a:pPr>
            <a:r>
              <a:rPr lang="en"/>
              <a:t>Apprentissage </a:t>
            </a:r>
            <a:r>
              <a:rPr b="1" lang="en"/>
              <a:t>non-supervisé</a:t>
            </a:r>
            <a:br>
              <a:rPr b="1" lang="en"/>
            </a:br>
            <a:r>
              <a:rPr lang="en"/>
              <a:t>	</a:t>
            </a:r>
            <a:r>
              <a:rPr lang="en"/>
              <a:t>Notre définition:  </a:t>
            </a:r>
            <a:r>
              <a:rPr lang="en" sz="1400">
                <a:solidFill>
                  <a:schemeClr val="dk1"/>
                </a:solidFill>
              </a:rPr>
              <a:t>entrainer un modèle </a:t>
            </a:r>
            <a:r>
              <a:rPr b="1" lang="en"/>
              <a:t>𝛳</a:t>
            </a:r>
            <a:r>
              <a:rPr lang="en" sz="1400">
                <a:solidFill>
                  <a:schemeClr val="dk1"/>
                </a:solidFill>
              </a:rPr>
              <a:t> en utilisant les données d’entrée (x</a:t>
            </a:r>
            <a:r>
              <a:rPr baseline="-25000" lang="en" sz="1400">
                <a:solidFill>
                  <a:schemeClr val="dk1"/>
                </a:solidFill>
              </a:rPr>
              <a:t>i</a:t>
            </a:r>
            <a:r>
              <a:rPr lang="en" sz="1400">
                <a:solidFill>
                  <a:schemeClr val="dk1"/>
                </a:solidFill>
              </a:rPr>
              <a:t>)</a:t>
            </a:r>
            <a:br>
              <a:rPr lang="en" sz="1400">
                <a:solidFill>
                  <a:schemeClr val="dk1"/>
                </a:solidFill>
              </a:rPr>
            </a:br>
            <a:endParaRPr/>
          </a:p>
          <a:p>
            <a:pPr indent="-342900" lvl="0" marL="457200" rtl="0" algn="l">
              <a:spcBef>
                <a:spcPts val="0"/>
              </a:spcBef>
              <a:spcAft>
                <a:spcPts val="0"/>
              </a:spcAft>
              <a:buSzPts val="1800"/>
              <a:buChar char="-"/>
            </a:pPr>
            <a:r>
              <a:rPr lang="en"/>
              <a:t>En fait… beaucoup d’autres: </a:t>
            </a:r>
            <a:endParaRPr/>
          </a:p>
          <a:p>
            <a:pPr indent="-317500" lvl="1" marL="914400" rtl="0" algn="l">
              <a:spcBef>
                <a:spcPts val="0"/>
              </a:spcBef>
              <a:spcAft>
                <a:spcPts val="0"/>
              </a:spcAft>
              <a:buSzPts val="1400"/>
              <a:buChar char="-"/>
            </a:pPr>
            <a:r>
              <a:rPr lang="en"/>
              <a:t>Apprentissage par renforcement, </a:t>
            </a:r>
            <a:endParaRPr/>
          </a:p>
          <a:p>
            <a:pPr indent="-317500" lvl="1" marL="914400" rtl="0" algn="l">
              <a:spcBef>
                <a:spcPts val="0"/>
              </a:spcBef>
              <a:spcAft>
                <a:spcPts val="0"/>
              </a:spcAft>
              <a:buSzPts val="1400"/>
              <a:buChar char="-"/>
            </a:pPr>
            <a:r>
              <a:rPr lang="en"/>
              <a:t>Apprentissage semi-supervisé, </a:t>
            </a:r>
            <a:endParaRPr/>
          </a:p>
          <a:p>
            <a:pPr indent="-317500" lvl="1" marL="914400" rtl="0" algn="l">
              <a:spcBef>
                <a:spcPts val="0"/>
              </a:spcBef>
              <a:spcAft>
                <a:spcPts val="0"/>
              </a:spcAft>
              <a:buSzPts val="1400"/>
              <a:buChar char="-"/>
            </a:pPr>
            <a:r>
              <a:rPr lang="en"/>
              <a:t>Apprentissage auto-supervisé …</a:t>
            </a:r>
            <a:endParaRPr/>
          </a:p>
          <a:p>
            <a:pPr indent="0" lvl="0" marL="457200" rtl="0" algn="l">
              <a:spcBef>
                <a:spcPts val="1200"/>
              </a:spcBef>
              <a:spcAft>
                <a:spcPts val="1200"/>
              </a:spcAft>
              <a:buNone/>
            </a:pPr>
            <a:r>
              <a:rPr lang="en"/>
              <a:t>Des fois la ligne est fine</a:t>
            </a:r>
            <a:r>
              <a:rPr lang="en"/>
              <a:t>… </a:t>
            </a:r>
            <a:r>
              <a:rPr lang="en" u="sng"/>
              <a:t>Q: Quel est le sens de </a:t>
            </a:r>
            <a:r>
              <a:rPr i="1" lang="en" u="sng"/>
              <a:t>supervision</a:t>
            </a:r>
            <a:r>
              <a:rPr lang="en" u="sng"/>
              <a:t>?</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1000"/>
                                        <p:tgtEl>
                                          <p:spTgt spid="1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animEffect filter="fade" transition="in">
                                      <p:cBhvr>
                                        <p:cTn dur="1000"/>
                                        <p:tgtEl>
                                          <p:spTgt spid="1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animEffect filter="fade" transition="in">
                                      <p:cBhvr>
                                        <p:cTn dur="1000"/>
                                        <p:tgtEl>
                                          <p:spTgt spid="1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3" st="3"/>
                                            </p:txEl>
                                          </p:spTgt>
                                        </p:tgtEl>
                                        <p:attrNameLst>
                                          <p:attrName>style.visibility</p:attrName>
                                        </p:attrNameLst>
                                      </p:cBhvr>
                                      <p:to>
                                        <p:strVal val="visible"/>
                                      </p:to>
                                    </p:set>
                                    <p:animEffect filter="fade" transition="in">
                                      <p:cBhvr>
                                        <p:cTn dur="1000"/>
                                        <p:tgtEl>
                                          <p:spTgt spid="1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4" st="4"/>
                                            </p:txEl>
                                          </p:spTgt>
                                        </p:tgtEl>
                                        <p:attrNameLst>
                                          <p:attrName>style.visibility</p:attrName>
                                        </p:attrNameLst>
                                      </p:cBhvr>
                                      <p:to>
                                        <p:strVal val="visible"/>
                                      </p:to>
                                    </p:set>
                                    <p:animEffect filter="fade" transition="in">
                                      <p:cBhvr>
                                        <p:cTn dur="1000"/>
                                        <p:tgtEl>
                                          <p:spTgt spid="1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5" st="5"/>
                                            </p:txEl>
                                          </p:spTgt>
                                        </p:tgtEl>
                                        <p:attrNameLst>
                                          <p:attrName>style.visibility</p:attrName>
                                        </p:attrNameLst>
                                      </p:cBhvr>
                                      <p:to>
                                        <p:strVal val="visible"/>
                                      </p:to>
                                    </p:set>
                                    <p:animEffect filter="fade" transition="in">
                                      <p:cBhvr>
                                        <p:cTn dur="1000"/>
                                        <p:tgtEl>
                                          <p:spTgt spid="1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6" st="6"/>
                                            </p:txEl>
                                          </p:spTgt>
                                        </p:tgtEl>
                                        <p:attrNameLst>
                                          <p:attrName>style.visibility</p:attrName>
                                        </p:attrNameLst>
                                      </p:cBhvr>
                                      <p:to>
                                        <p:strVal val="visible"/>
                                      </p:to>
                                    </p:set>
                                    <p:animEffect filter="fade" transition="in">
                                      <p:cBhvr>
                                        <p:cTn dur="1000"/>
                                        <p:tgtEl>
                                          <p:spTgt spid="1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7" st="7"/>
                                            </p:txEl>
                                          </p:spTgt>
                                        </p:tgtEl>
                                        <p:attrNameLst>
                                          <p:attrName>style.visibility</p:attrName>
                                        </p:attrNameLst>
                                      </p:cBhvr>
                                      <p:to>
                                        <p:strVal val="visible"/>
                                      </p:to>
                                    </p:set>
                                    <p:animEffect filter="fade" transition="in">
                                      <p:cBhvr>
                                        <p:cTn dur="1000"/>
                                        <p:tgtEl>
                                          <p:spTgt spid="13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